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3581400"/>
            <a:ext cx="9144000" cy="781050"/>
          </a:xfrm>
        </p:spPr>
        <p:txBody>
          <a:bodyPr/>
          <a:lstStyle>
            <a:lvl1pPr algn="ctr">
              <a:defRPr sz="4400" b="0"/>
            </a:lvl1pPr>
          </a:lstStyle>
          <a:p>
            <a:pPr lvl="0"/>
            <a:r>
              <a:rPr lang="en-US" noProof="0" smtClean="0"/>
              <a:t>Click to edit Master title style</a:t>
            </a:r>
          </a:p>
        </p:txBody>
      </p:sp>
      <p:sp>
        <p:nvSpPr>
          <p:cNvPr id="48131" name="Rectangle 3"/>
          <p:cNvSpPr>
            <a:spLocks noGrp="1" noChangeArrowheads="1"/>
          </p:cNvSpPr>
          <p:nvPr>
            <p:ph type="subTitle" idx="1"/>
          </p:nvPr>
        </p:nvSpPr>
        <p:spPr>
          <a:xfrm>
            <a:off x="0" y="4546600"/>
            <a:ext cx="9144000" cy="7874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xfrm>
            <a:off x="0" y="6613525"/>
            <a:ext cx="2133600" cy="168275"/>
          </a:xfrm>
        </p:spPr>
        <p:txBody>
          <a:bodyPr/>
          <a:lstStyle>
            <a:lvl1pPr>
              <a:defRPr>
                <a:latin typeface="+mn-lt"/>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p:txBody>
          <a:bodyPr/>
          <a:lstStyle>
            <a:lvl1pPr>
              <a:defRPr>
                <a:latin typeface="+mn-lt"/>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xfrm>
            <a:off x="7010400" y="6613525"/>
            <a:ext cx="2133600" cy="168275"/>
          </a:xfrm>
        </p:spPr>
        <p:txBody>
          <a:bodyPr/>
          <a:lstStyle>
            <a:lvl1pPr>
              <a:defRPr>
                <a:latin typeface="+mn-lt"/>
              </a:defRPr>
            </a:lvl1pPr>
          </a:lstStyle>
          <a:p>
            <a:pPr>
              <a:defRPr/>
            </a:pPr>
            <a:fld id="{EF018F5E-B45C-4E19-9023-641639C7DF18}"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1059007438"/>
      </p:ext>
    </p:extLst>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DFE19BB-A58B-41B4-A65B-5C64EEA29DF1}"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1610322701"/>
      </p:ext>
    </p:extLst>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5050" y="0"/>
            <a:ext cx="1962150" cy="65532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228600" y="0"/>
            <a:ext cx="57340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C25F1C-B3C4-43D3-BFAE-E6FA8794AE8E}"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3799873084"/>
      </p:ext>
    </p:extLst>
  </p:cSld>
  <p:clrMapOvr>
    <a:masterClrMapping/>
  </p:clrMapOvr>
  <p:transition spd="slow">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0"/>
            <a:ext cx="7848600" cy="655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FA37CA6-0EF8-4D75-ABDB-6001359DBDF3}"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3539491623"/>
      </p:ext>
    </p:extLst>
  </p:cSld>
  <p:clrMapOvr>
    <a:masterClrMapping/>
  </p:clrMapOvr>
  <p:transition spd="slow">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848600" cy="685800"/>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228600" y="685800"/>
            <a:ext cx="7848600" cy="5867400"/>
          </a:xfrm>
        </p:spPr>
        <p:txBody>
          <a:bodyPr/>
          <a:lstStyle/>
          <a:p>
            <a:pPr lvl="0"/>
            <a:endParaRPr lang="en-Z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0ED840-035C-4D37-814F-C1E8CCB333E2}"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440181173"/>
      </p:ext>
    </p:extLst>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9977F9-E235-4C86-940D-291E6F6AE9E8}"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2682714245"/>
      </p:ext>
    </p:extLst>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49610C-1FA8-4FF4-82A3-B66EC098CBAF}"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3570852713"/>
      </p:ext>
    </p:extLst>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2286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2291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7594D0-602A-48A4-B9A0-B0ABFA463706}"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71861233"/>
      </p:ext>
    </p:extLst>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8FE7645-184C-4AC4-AB04-07BC8BD395AF}"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3390740080"/>
      </p:ext>
    </p:extLst>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3FACEF5-3604-4755-9D83-63FE0AFE2117}"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2937427248"/>
      </p:ext>
    </p:extLst>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3625198-9A13-4486-8B8B-64158654B028}"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4287405216"/>
      </p:ext>
    </p:extLst>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81B54D-8506-4208-A20C-608C0FA6E4E7}"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1392855537"/>
      </p:ext>
    </p:extLst>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969696"/>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69696"/>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F4E6D03-2C0E-434D-96C1-E354E14EF3AC}" type="slidenum">
              <a:rPr lang="en-US">
                <a:solidFill>
                  <a:srgbClr val="969696"/>
                </a:solidFill>
              </a:rPr>
              <a:pPr>
                <a:defRPr/>
              </a:pPr>
              <a:t>‹#›</a:t>
            </a:fld>
            <a:endParaRPr lang="en-US">
              <a:solidFill>
                <a:srgbClr val="969696"/>
              </a:solidFill>
            </a:endParaRPr>
          </a:p>
        </p:txBody>
      </p:sp>
    </p:spTree>
    <p:extLst>
      <p:ext uri="{BB962C8B-B14F-4D97-AF65-F5344CB8AC3E}">
        <p14:creationId xmlns:p14="http://schemas.microsoft.com/office/powerpoint/2010/main" val="1018623006"/>
      </p:ext>
    </p:extLst>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784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685800"/>
            <a:ext cx="78486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08" name="Rectangle 4"/>
          <p:cNvSpPr>
            <a:spLocks noGrp="1" noChangeArrowheads="1"/>
          </p:cNvSpPr>
          <p:nvPr>
            <p:ph type="dt" sz="half" idx="2"/>
          </p:nvPr>
        </p:nvSpPr>
        <p:spPr bwMode="auto">
          <a:xfrm>
            <a:off x="0" y="6584950"/>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Tahoma" pitchFamily="34" charset="0"/>
              </a:defRPr>
            </a:lvl1pPr>
          </a:lstStyle>
          <a:p>
            <a:pPr fontAlgn="base">
              <a:spcBef>
                <a:spcPct val="0"/>
              </a:spcBef>
              <a:spcAft>
                <a:spcPct val="0"/>
              </a:spcAft>
              <a:defRPr/>
            </a:pPr>
            <a:endParaRPr lang="en-US">
              <a:solidFill>
                <a:srgbClr val="969696"/>
              </a:solidFill>
            </a:endParaRPr>
          </a:p>
        </p:txBody>
      </p:sp>
      <p:sp>
        <p:nvSpPr>
          <p:cNvPr id="47109" name="Rectangle 5"/>
          <p:cNvSpPr>
            <a:spLocks noGrp="1" noChangeArrowheads="1"/>
          </p:cNvSpPr>
          <p:nvPr>
            <p:ph type="ftr" sz="quarter" idx="3"/>
          </p:nvPr>
        </p:nvSpPr>
        <p:spPr bwMode="auto">
          <a:xfrm>
            <a:off x="3124200" y="6613525"/>
            <a:ext cx="28956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Tahoma" pitchFamily="34" charset="0"/>
              </a:defRPr>
            </a:lvl1pPr>
          </a:lstStyle>
          <a:p>
            <a:pPr fontAlgn="base">
              <a:spcBef>
                <a:spcPct val="0"/>
              </a:spcBef>
              <a:spcAft>
                <a:spcPct val="0"/>
              </a:spcAft>
              <a:defRPr/>
            </a:pPr>
            <a:endParaRPr lang="en-US">
              <a:solidFill>
                <a:srgbClr val="969696"/>
              </a:solidFill>
            </a:endParaRPr>
          </a:p>
        </p:txBody>
      </p:sp>
      <p:sp>
        <p:nvSpPr>
          <p:cNvPr id="47110" name="Rectangle 6"/>
          <p:cNvSpPr>
            <a:spLocks noGrp="1" noChangeArrowheads="1"/>
          </p:cNvSpPr>
          <p:nvPr>
            <p:ph type="sldNum" sz="quarter" idx="4"/>
          </p:nvPr>
        </p:nvSpPr>
        <p:spPr bwMode="auto">
          <a:xfrm>
            <a:off x="7010400" y="6613525"/>
            <a:ext cx="213360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Tahoma" pitchFamily="34" charset="0"/>
              </a:defRPr>
            </a:lvl1pPr>
          </a:lstStyle>
          <a:p>
            <a:pPr fontAlgn="base">
              <a:spcBef>
                <a:spcPct val="0"/>
              </a:spcBef>
              <a:spcAft>
                <a:spcPct val="0"/>
              </a:spcAft>
              <a:defRPr/>
            </a:pPr>
            <a:fld id="{022B3E1A-B0AF-4F92-9569-5E2574B84EBF}" type="slidenum">
              <a:rPr lang="en-US">
                <a:solidFill>
                  <a:srgbClr val="969696"/>
                </a:solidFill>
              </a:rPr>
              <a:pPr fontAlgn="base">
                <a:spcBef>
                  <a:spcPct val="0"/>
                </a:spcBef>
                <a:spcAft>
                  <a:spcPct val="0"/>
                </a:spcAft>
                <a:defRPr/>
              </a:pPr>
              <a:t>‹#›</a:t>
            </a:fld>
            <a:endParaRPr lang="en-US">
              <a:solidFill>
                <a:srgbClr val="969696"/>
              </a:solidFill>
            </a:endParaRPr>
          </a:p>
        </p:txBody>
      </p:sp>
    </p:spTree>
    <p:extLst>
      <p:ext uri="{BB962C8B-B14F-4D97-AF65-F5344CB8AC3E}">
        <p14:creationId xmlns:p14="http://schemas.microsoft.com/office/powerpoint/2010/main" val="127641308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cover dir="r"/>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Black" pitchFamily="34" charset="0"/>
        </a:defRPr>
      </a:lvl2pPr>
      <a:lvl3pPr algn="l" rtl="0" eaLnBrk="0" fontAlgn="base" hangingPunct="0">
        <a:spcBef>
          <a:spcPct val="0"/>
        </a:spcBef>
        <a:spcAft>
          <a:spcPct val="0"/>
        </a:spcAft>
        <a:defRPr sz="3600" b="1">
          <a:solidFill>
            <a:schemeClr val="tx2"/>
          </a:solidFill>
          <a:latin typeface="Arial Black" pitchFamily="34" charset="0"/>
        </a:defRPr>
      </a:lvl3pPr>
      <a:lvl4pPr algn="l" rtl="0" eaLnBrk="0" fontAlgn="base" hangingPunct="0">
        <a:spcBef>
          <a:spcPct val="0"/>
        </a:spcBef>
        <a:spcAft>
          <a:spcPct val="0"/>
        </a:spcAft>
        <a:defRPr sz="3600" b="1">
          <a:solidFill>
            <a:schemeClr val="tx2"/>
          </a:solidFill>
          <a:latin typeface="Arial Black" pitchFamily="34" charset="0"/>
        </a:defRPr>
      </a:lvl4pPr>
      <a:lvl5pPr algn="l" rtl="0" eaLnBrk="0" fontAlgn="base" hangingPunct="0">
        <a:spcBef>
          <a:spcPct val="0"/>
        </a:spcBef>
        <a:spcAft>
          <a:spcPct val="0"/>
        </a:spcAft>
        <a:defRPr sz="3600" b="1">
          <a:solidFill>
            <a:schemeClr val="tx2"/>
          </a:solidFill>
          <a:latin typeface="Arial Black" pitchFamily="34" charset="0"/>
        </a:defRPr>
      </a:lvl5pPr>
      <a:lvl6pPr marL="457200" algn="l" rtl="0" fontAlgn="base">
        <a:spcBef>
          <a:spcPct val="0"/>
        </a:spcBef>
        <a:spcAft>
          <a:spcPct val="0"/>
        </a:spcAft>
        <a:defRPr sz="3600" b="1">
          <a:solidFill>
            <a:schemeClr val="tx2"/>
          </a:solidFill>
          <a:latin typeface="Arial Black" pitchFamily="34" charset="0"/>
        </a:defRPr>
      </a:lvl6pPr>
      <a:lvl7pPr marL="914400" algn="l" rtl="0" fontAlgn="base">
        <a:spcBef>
          <a:spcPct val="0"/>
        </a:spcBef>
        <a:spcAft>
          <a:spcPct val="0"/>
        </a:spcAft>
        <a:defRPr sz="3600" b="1">
          <a:solidFill>
            <a:schemeClr val="tx2"/>
          </a:solidFill>
          <a:latin typeface="Arial Black" pitchFamily="34" charset="0"/>
        </a:defRPr>
      </a:lvl7pPr>
      <a:lvl8pPr marL="1371600" algn="l" rtl="0" fontAlgn="base">
        <a:spcBef>
          <a:spcPct val="0"/>
        </a:spcBef>
        <a:spcAft>
          <a:spcPct val="0"/>
        </a:spcAft>
        <a:defRPr sz="3600" b="1">
          <a:solidFill>
            <a:schemeClr val="tx2"/>
          </a:solidFill>
          <a:latin typeface="Arial Black" pitchFamily="34" charset="0"/>
        </a:defRPr>
      </a:lvl8pPr>
      <a:lvl9pPr marL="1828800" algn="l" rtl="0" fontAlgn="base">
        <a:spcBef>
          <a:spcPct val="0"/>
        </a:spcBef>
        <a:spcAft>
          <a:spcPct val="0"/>
        </a:spcAft>
        <a:defRPr sz="3600" b="1">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12.xml"/><Relationship Id="rId3" Type="http://schemas.openxmlformats.org/officeDocument/2006/relationships/slide" Target="slide35.xml"/><Relationship Id="rId7" Type="http://schemas.openxmlformats.org/officeDocument/2006/relationships/slide" Target="slide32.xml"/><Relationship Id="rId12" Type="http://schemas.openxmlformats.org/officeDocument/2006/relationships/slide" Target="slide11.xml"/><Relationship Id="rId2" Type="http://schemas.openxmlformats.org/officeDocument/2006/relationships/slide" Target="slide23.xml"/><Relationship Id="rId1" Type="http://schemas.openxmlformats.org/officeDocument/2006/relationships/slideLayout" Target="../slideLayouts/slideLayout6.xml"/><Relationship Id="rId6" Type="http://schemas.openxmlformats.org/officeDocument/2006/relationships/slide" Target="slide16.xml"/><Relationship Id="rId11" Type="http://schemas.openxmlformats.org/officeDocument/2006/relationships/slide" Target="slide10.xml"/><Relationship Id="rId5" Type="http://schemas.openxmlformats.org/officeDocument/2006/relationships/slide" Target="slide26.xml"/><Relationship Id="rId10" Type="http://schemas.openxmlformats.org/officeDocument/2006/relationships/slide" Target="slide8.xml"/><Relationship Id="rId4" Type="http://schemas.openxmlformats.org/officeDocument/2006/relationships/slide" Target="slide24.xml"/><Relationship Id="rId9" Type="http://schemas.openxmlformats.org/officeDocument/2006/relationships/slide" Target="slide31.xml"/></Relationships>
</file>

<file path=ppt/slides/_rels/slide3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Excel_Chart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Excel_Chart2.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www.pbis.org/common/pbisresources/publications/PBSMonographComplete.pdf" TargetMode="Externa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8" y="868363"/>
            <a:ext cx="3619500"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Rectangle 4"/>
          <p:cNvSpPr>
            <a:spLocks noGrp="1" noChangeArrowheads="1"/>
          </p:cNvSpPr>
          <p:nvPr>
            <p:ph type="ctrTitle"/>
          </p:nvPr>
        </p:nvSpPr>
        <p:spPr>
          <a:xfrm>
            <a:off x="2667000" y="3429000"/>
            <a:ext cx="6096000" cy="781050"/>
          </a:xfrm>
        </p:spPr>
        <p:txBody>
          <a:bodyPr/>
          <a:lstStyle/>
          <a:p>
            <a:pPr eaLnBrk="1" hangingPunct="1"/>
            <a:r>
              <a:rPr lang="en-US" b="1" smtClean="0">
                <a:latin typeface="Castellar" pitchFamily="18" charset="0"/>
              </a:rPr>
              <a:t>Cherry Tree School</a:t>
            </a:r>
          </a:p>
        </p:txBody>
      </p:sp>
      <p:sp>
        <p:nvSpPr>
          <p:cNvPr id="3076" name="Rectangle 5"/>
          <p:cNvSpPr>
            <a:spLocks noGrp="1" noChangeArrowheads="1"/>
          </p:cNvSpPr>
          <p:nvPr>
            <p:ph type="subTitle" idx="1"/>
          </p:nvPr>
        </p:nvSpPr>
        <p:spPr>
          <a:xfrm>
            <a:off x="3886200" y="4876800"/>
            <a:ext cx="3505200" cy="787400"/>
          </a:xfrm>
        </p:spPr>
        <p:txBody>
          <a:bodyPr/>
          <a:lstStyle/>
          <a:p>
            <a:pPr eaLnBrk="1" hangingPunct="1">
              <a:lnSpc>
                <a:spcPct val="80000"/>
              </a:lnSpc>
            </a:pPr>
            <a:r>
              <a:rPr lang="en-US" sz="2400" smtClean="0">
                <a:solidFill>
                  <a:schemeClr val="tx2"/>
                </a:solidFill>
                <a:latin typeface="Bradley Hand ITC" pitchFamily="66" charset="0"/>
              </a:rPr>
              <a:t>High School Meeting</a:t>
            </a:r>
          </a:p>
          <a:p>
            <a:pPr eaLnBrk="1" hangingPunct="1">
              <a:lnSpc>
                <a:spcPct val="80000"/>
              </a:lnSpc>
            </a:pPr>
            <a:r>
              <a:rPr lang="en-US" sz="2400" smtClean="0">
                <a:solidFill>
                  <a:schemeClr val="tx2"/>
                </a:solidFill>
                <a:latin typeface="Bradley Hand ITC" pitchFamily="66" charset="0"/>
              </a:rPr>
              <a:t>Meeting 28 July 2011</a:t>
            </a:r>
          </a:p>
        </p:txBody>
      </p:sp>
    </p:spTree>
    <p:extLst>
      <p:ext uri="{BB962C8B-B14F-4D97-AF65-F5344CB8AC3E}">
        <p14:creationId xmlns:p14="http://schemas.microsoft.com/office/powerpoint/2010/main" val="384357687"/>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12291" name="Rectangle 3"/>
          <p:cNvSpPr>
            <a:spLocks noGrp="1" noChangeArrowheads="1"/>
          </p:cNvSpPr>
          <p:nvPr>
            <p:ph type="body" idx="1"/>
          </p:nvPr>
        </p:nvSpPr>
        <p:spPr>
          <a:xfrm>
            <a:off x="457200" y="1600200"/>
            <a:ext cx="7391400" cy="4267200"/>
          </a:xfrm>
        </p:spPr>
        <p:txBody>
          <a:bodyPr/>
          <a:lstStyle/>
          <a:p>
            <a:pPr eaLnBrk="1" hangingPunct="1">
              <a:buFont typeface="Wingdings" pitchFamily="2" charset="2"/>
              <a:buNone/>
            </a:pPr>
            <a:r>
              <a:rPr lang="en-ZA" sz="2400" smtClean="0">
                <a:solidFill>
                  <a:srgbClr val="000000"/>
                </a:solidFill>
              </a:rPr>
              <a:t>The assessment of these functions (Functional Assessment) will help us as staff to:</a:t>
            </a:r>
          </a:p>
          <a:p>
            <a:pPr lvl="1" eaLnBrk="1" hangingPunct="1"/>
            <a:r>
              <a:rPr lang="en-ZA" sz="2000" smtClean="0">
                <a:solidFill>
                  <a:srgbClr val="000000"/>
                </a:solidFill>
              </a:rPr>
              <a:t>Understand what function the problem behavior serves for the students.</a:t>
            </a:r>
          </a:p>
          <a:p>
            <a:pPr lvl="1" eaLnBrk="1" hangingPunct="1">
              <a:buFont typeface="Wingdings" pitchFamily="2" charset="2"/>
              <a:buNone/>
            </a:pPr>
            <a:r>
              <a:rPr lang="en-ZA" sz="2000" smtClean="0">
                <a:solidFill>
                  <a:srgbClr val="000000"/>
                </a:solidFill>
              </a:rPr>
              <a:t>Once we understand that it will lead to …</a:t>
            </a:r>
          </a:p>
          <a:p>
            <a:pPr lvl="1" eaLnBrk="1" hangingPunct="1"/>
            <a:r>
              <a:rPr lang="en-ZA" sz="2000" smtClean="0">
                <a:solidFill>
                  <a:srgbClr val="000000"/>
                </a:solidFill>
              </a:rPr>
              <a:t>Interventions that reduce or eliminate problem behavior by replacing it with behavior that serves the same purpose or function for the student, but is more socially acceptable.</a:t>
            </a:r>
          </a:p>
          <a:p>
            <a:pPr lvl="1" eaLnBrk="1" hangingPunct="1">
              <a:buFont typeface="Wingdings" pitchFamily="2" charset="2"/>
              <a:buNone/>
            </a:pPr>
            <a:endParaRPr lang="en-ZA" sz="2000" smtClean="0">
              <a:solidFill>
                <a:srgbClr val="000000"/>
              </a:solidFill>
            </a:endParaRPr>
          </a:p>
          <a:p>
            <a:pPr lvl="1" eaLnBrk="1" hangingPunct="1">
              <a:buFont typeface="Wingdings" pitchFamily="2" charset="2"/>
              <a:buNone/>
            </a:pPr>
            <a:r>
              <a:rPr lang="en-ZA" sz="2000" smtClean="0">
                <a:solidFill>
                  <a:srgbClr val="000000"/>
                </a:solidFill>
              </a:rPr>
              <a:t>				But more about this in a later session…</a:t>
            </a:r>
            <a:endParaRPr lang="en-GB" sz="200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0146225"/>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r>
              <a:rPr lang="en-US" smtClean="0">
                <a:solidFill>
                  <a:srgbClr val="000000"/>
                </a:solidFill>
              </a:rPr>
              <a:t>Benefits of implementing PBIS </a:t>
            </a:r>
          </a:p>
          <a:p>
            <a:pPr eaLnBrk="1" hangingPunct="1">
              <a:buFont typeface="Wingdings" pitchFamily="2" charset="2"/>
              <a:buNone/>
            </a:pPr>
            <a:endParaRPr lang="en-US" sz="1800" smtClean="0">
              <a:solidFill>
                <a:srgbClr val="000000"/>
              </a:solidFill>
            </a:endParaRPr>
          </a:p>
          <a:p>
            <a:pPr lvl="1" eaLnBrk="1" hangingPunct="1">
              <a:buClr>
                <a:schemeClr val="tx1"/>
              </a:buClr>
              <a:buFont typeface="Wingdings" pitchFamily="2" charset="2"/>
              <a:buChar char="§"/>
            </a:pPr>
            <a:r>
              <a:rPr lang="en-US" smtClean="0">
                <a:solidFill>
                  <a:srgbClr val="000000"/>
                </a:solidFill>
              </a:rPr>
              <a:t>It will:</a:t>
            </a:r>
          </a:p>
          <a:p>
            <a:pPr lvl="2" eaLnBrk="1" hangingPunct="1">
              <a:buClr>
                <a:schemeClr val="tx1"/>
              </a:buClr>
              <a:buFont typeface="Wingdings" pitchFamily="2" charset="2"/>
              <a:buChar char="§"/>
            </a:pPr>
            <a:r>
              <a:rPr lang="en-US" smtClean="0">
                <a:solidFill>
                  <a:srgbClr val="000000"/>
                </a:solidFill>
              </a:rPr>
              <a:t>Develop a common vocabulary</a:t>
            </a:r>
          </a:p>
          <a:p>
            <a:pPr lvl="2" eaLnBrk="1" hangingPunct="1">
              <a:buClr>
                <a:schemeClr val="tx1"/>
              </a:buClr>
              <a:buFont typeface="Wingdings" pitchFamily="2" charset="2"/>
              <a:buChar char="§"/>
            </a:pPr>
            <a:r>
              <a:rPr lang="en-US" smtClean="0">
                <a:solidFill>
                  <a:srgbClr val="000000"/>
                </a:solidFill>
              </a:rPr>
              <a:t>Stimulate cross-cultural conversation</a:t>
            </a:r>
          </a:p>
          <a:p>
            <a:pPr lvl="2" eaLnBrk="1" hangingPunct="1">
              <a:buClr>
                <a:schemeClr val="tx1"/>
              </a:buClr>
              <a:buFont typeface="Wingdings" pitchFamily="2" charset="2"/>
              <a:buChar char="§"/>
            </a:pPr>
            <a:r>
              <a:rPr lang="en-US" smtClean="0">
                <a:solidFill>
                  <a:srgbClr val="000000"/>
                </a:solidFill>
              </a:rPr>
              <a:t>Cultivate a stronger sense of community</a:t>
            </a:r>
          </a:p>
          <a:p>
            <a:pPr lvl="2" eaLnBrk="1" hangingPunct="1">
              <a:buClr>
                <a:schemeClr val="tx1"/>
              </a:buClr>
              <a:buFont typeface="Wingdings" pitchFamily="2" charset="2"/>
              <a:buChar char="§"/>
            </a:pPr>
            <a:r>
              <a:rPr lang="en-US" smtClean="0">
                <a:solidFill>
                  <a:srgbClr val="000000"/>
                </a:solidFill>
              </a:rPr>
              <a:t>Explicitly communicate the outcomes we seek</a:t>
            </a:r>
          </a:p>
          <a:p>
            <a:pPr lvl="2" eaLnBrk="1" hangingPunct="1">
              <a:buClr>
                <a:schemeClr val="tx1"/>
              </a:buClr>
              <a:buFont typeface="Wingdings" pitchFamily="2" charset="2"/>
              <a:buChar char="§"/>
            </a:pPr>
            <a:r>
              <a:rPr lang="en-US" smtClean="0">
                <a:solidFill>
                  <a:srgbClr val="000000"/>
                </a:solidFill>
              </a:rPr>
              <a:t>Promote increased accountability (peer monitoring)</a:t>
            </a:r>
          </a:p>
          <a:p>
            <a:pPr lvl="2" eaLnBrk="1" hangingPunct="1">
              <a:buClr>
                <a:schemeClr val="tx1"/>
              </a:buClr>
              <a:buFont typeface="Wingdings" pitchFamily="2" charset="2"/>
              <a:buChar char="§"/>
            </a:pPr>
            <a:r>
              <a:rPr lang="en-US" smtClean="0">
                <a:solidFill>
                  <a:srgbClr val="000000"/>
                </a:solidFill>
              </a:rPr>
              <a:t>Increase in pro-social behavior</a:t>
            </a:r>
          </a:p>
          <a:p>
            <a:pPr lvl="2" eaLnBrk="1" hangingPunct="1">
              <a:buClr>
                <a:schemeClr val="tx1"/>
              </a:buClr>
              <a:buFont typeface="Wingdings" pitchFamily="2" charset="2"/>
              <a:buNone/>
            </a:pPr>
            <a:r>
              <a:rPr lang="en-US" smtClean="0">
                <a:solidFill>
                  <a:srgbClr val="000000"/>
                </a:solidFill>
              </a:rPr>
              <a:t>and…</a:t>
            </a:r>
          </a:p>
          <a:p>
            <a:pPr lvl="2" eaLnBrk="1" hangingPunct="1">
              <a:buClr>
                <a:schemeClr val="tx1"/>
              </a:buClr>
              <a:buFont typeface="Wingdings" pitchFamily="2" charset="2"/>
              <a:buChar char="§"/>
            </a:pPr>
            <a:r>
              <a:rPr lang="en-US" smtClean="0">
                <a:solidFill>
                  <a:srgbClr val="000000"/>
                </a:solidFill>
              </a:rPr>
              <a:t>Help to deal with our bullying issue</a:t>
            </a:r>
          </a:p>
          <a:p>
            <a:pPr lvl="1" eaLnBrk="1" hangingPunct="1">
              <a:buClr>
                <a:schemeClr val="tx1"/>
              </a:buClr>
              <a:buFont typeface="Wingdings" pitchFamily="2" charset="2"/>
              <a:buChar char="§"/>
            </a:pPr>
            <a:endParaRPr lang="en-US"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0525923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143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smtClean="0">
                <a:solidFill>
                  <a:srgbClr val="000000"/>
                </a:solidFill>
              </a:rPr>
              <a:t>Crucial Elements for Successful Integration</a:t>
            </a:r>
          </a:p>
          <a:p>
            <a:pPr eaLnBrk="1" hangingPunct="1">
              <a:lnSpc>
                <a:spcPct val="90000"/>
              </a:lnSpc>
              <a:buFont typeface="Wingdings" pitchFamily="2" charset="2"/>
              <a:buNone/>
            </a:pPr>
            <a:endParaRPr lang="en-US" sz="2000" smtClean="0">
              <a:solidFill>
                <a:srgbClr val="000000"/>
              </a:solidFill>
            </a:endParaRPr>
          </a:p>
          <a:p>
            <a:pPr lvl="1" eaLnBrk="1" hangingPunct="1">
              <a:lnSpc>
                <a:spcPct val="90000"/>
              </a:lnSpc>
              <a:buClr>
                <a:schemeClr val="tx1"/>
              </a:buClr>
              <a:buFont typeface="Wingdings" pitchFamily="2" charset="2"/>
              <a:buChar char="§"/>
            </a:pPr>
            <a:r>
              <a:rPr lang="en-US" sz="1800" smtClean="0">
                <a:solidFill>
                  <a:srgbClr val="000000"/>
                </a:solidFill>
              </a:rPr>
              <a:t>We must implement appropriate PRACTICES that are:</a:t>
            </a:r>
          </a:p>
          <a:p>
            <a:pPr lvl="2" eaLnBrk="1" hangingPunct="1">
              <a:lnSpc>
                <a:spcPct val="90000"/>
              </a:lnSpc>
              <a:buClr>
                <a:schemeClr val="tx1"/>
              </a:buClr>
              <a:buFont typeface="Wingdings" pitchFamily="2" charset="2"/>
              <a:buChar char="§"/>
            </a:pPr>
            <a:r>
              <a:rPr lang="en-US" sz="1600" smtClean="0">
                <a:solidFill>
                  <a:srgbClr val="000000"/>
                </a:solidFill>
              </a:rPr>
              <a:t>Flexible</a:t>
            </a:r>
          </a:p>
          <a:p>
            <a:pPr lvl="2" eaLnBrk="1" hangingPunct="1">
              <a:lnSpc>
                <a:spcPct val="90000"/>
              </a:lnSpc>
              <a:buClr>
                <a:schemeClr val="tx1"/>
              </a:buClr>
              <a:buFont typeface="Wingdings" pitchFamily="2" charset="2"/>
              <a:buChar char="§"/>
            </a:pPr>
            <a:r>
              <a:rPr lang="en-US" sz="1600" smtClean="0">
                <a:solidFill>
                  <a:srgbClr val="000000"/>
                </a:solidFill>
              </a:rPr>
              <a:t>Are in a Usable Format (fortunately we have great support/ideas/plans etc from the pbis.org website)</a:t>
            </a:r>
          </a:p>
          <a:p>
            <a:pPr lvl="2" eaLnBrk="1" hangingPunct="1">
              <a:lnSpc>
                <a:spcPct val="90000"/>
              </a:lnSpc>
              <a:buClr>
                <a:schemeClr val="tx1"/>
              </a:buClr>
              <a:buFont typeface="Wingdings" pitchFamily="2" charset="2"/>
              <a:buChar char="§"/>
            </a:pPr>
            <a:r>
              <a:rPr lang="en-US" sz="1600" smtClean="0">
                <a:solidFill>
                  <a:srgbClr val="000000"/>
                </a:solidFill>
              </a:rPr>
              <a:t>Have Staff “buy-in”. Our aim should also be to have student “buy-in”</a:t>
            </a:r>
          </a:p>
          <a:p>
            <a:pPr lvl="2" eaLnBrk="1" hangingPunct="1">
              <a:lnSpc>
                <a:spcPct val="90000"/>
              </a:lnSpc>
              <a:buClr>
                <a:schemeClr val="tx1"/>
              </a:buClr>
              <a:buFont typeface="Wingdings" pitchFamily="2" charset="2"/>
              <a:buChar char="§"/>
            </a:pPr>
            <a:r>
              <a:rPr lang="en-US" sz="1600" smtClean="0">
                <a:solidFill>
                  <a:srgbClr val="000000"/>
                </a:solidFill>
              </a:rPr>
              <a:t>Has consistency from class to class/adult to adult.</a:t>
            </a:r>
          </a:p>
          <a:p>
            <a:pPr lvl="1" eaLnBrk="1" hangingPunct="1">
              <a:lnSpc>
                <a:spcPct val="90000"/>
              </a:lnSpc>
              <a:buClr>
                <a:schemeClr val="tx1"/>
              </a:buClr>
              <a:buFont typeface="Wingdings" pitchFamily="2" charset="2"/>
              <a:buChar char="§"/>
            </a:pPr>
            <a:r>
              <a:rPr lang="en-US" sz="1800" smtClean="0">
                <a:solidFill>
                  <a:srgbClr val="000000"/>
                </a:solidFill>
              </a:rPr>
              <a:t>We will need consistent collection of appropriate DATA for analysis.</a:t>
            </a:r>
          </a:p>
          <a:p>
            <a:pPr lvl="1" eaLnBrk="1" hangingPunct="1">
              <a:lnSpc>
                <a:spcPct val="90000"/>
              </a:lnSpc>
              <a:buClr>
                <a:schemeClr val="tx1"/>
              </a:buClr>
              <a:buFont typeface="Wingdings" pitchFamily="2" charset="2"/>
              <a:buChar char="§"/>
            </a:pPr>
            <a:r>
              <a:rPr lang="en-US" sz="1800" smtClean="0">
                <a:solidFill>
                  <a:srgbClr val="000000"/>
                </a:solidFill>
              </a:rPr>
              <a:t>Our SYSTEMS must be constantly evaluated and refined.</a:t>
            </a:r>
          </a:p>
          <a:p>
            <a:pPr lvl="1" eaLnBrk="1" hangingPunct="1">
              <a:lnSpc>
                <a:spcPct val="90000"/>
              </a:lnSpc>
              <a:buClr>
                <a:schemeClr val="tx1"/>
              </a:buClr>
              <a:buFont typeface="Wingdings" pitchFamily="2" charset="2"/>
              <a:buChar char="§"/>
            </a:pPr>
            <a:endParaRPr lang="en-US" sz="1800" smtClean="0">
              <a:solidFill>
                <a:srgbClr val="000000"/>
              </a:solidFill>
            </a:endParaRPr>
          </a:p>
          <a:p>
            <a:pPr lvl="1" eaLnBrk="1" hangingPunct="1">
              <a:lnSpc>
                <a:spcPct val="90000"/>
              </a:lnSpc>
              <a:buClr>
                <a:schemeClr val="tx1"/>
              </a:buClr>
              <a:buFont typeface="Wingdings" pitchFamily="2" charset="2"/>
              <a:buChar char="§"/>
            </a:pPr>
            <a:r>
              <a:rPr lang="en-ZA" sz="1800" smtClean="0">
                <a:solidFill>
                  <a:srgbClr val="000000"/>
                </a:solidFill>
              </a:rPr>
              <a:t>It is clear that this has to be a COLLABORATIVE EFFORT to ensure a successful outcome.</a:t>
            </a:r>
            <a:endParaRPr lang="en-US" sz="1800" smtClean="0">
              <a:solidFill>
                <a:srgbClr val="000000"/>
              </a:solidFill>
            </a:endParaRPr>
          </a:p>
          <a:p>
            <a:pPr lvl="1" eaLnBrk="1" hangingPunct="1">
              <a:lnSpc>
                <a:spcPct val="90000"/>
              </a:lnSpc>
              <a:buClr>
                <a:schemeClr val="tx1"/>
              </a:buClr>
              <a:buFont typeface="Wingdings" pitchFamily="2" charset="2"/>
              <a:buChar char="§"/>
            </a:pPr>
            <a:endParaRPr lang="en-US" sz="180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05494814"/>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15363" name="Rectangle 3"/>
          <p:cNvSpPr>
            <a:spLocks noGrp="1" noChangeArrowheads="1"/>
          </p:cNvSpPr>
          <p:nvPr>
            <p:ph type="body" idx="1"/>
          </p:nvPr>
        </p:nvSpPr>
        <p:spPr/>
        <p:txBody>
          <a:bodyPr/>
          <a:lstStyle/>
          <a:p>
            <a:pPr eaLnBrk="1" hangingPunct="1"/>
            <a:r>
              <a:rPr lang="en-ZA" sz="2000" smtClean="0"/>
              <a:t>PBIS.org has created a handy visual representation of this.</a:t>
            </a:r>
            <a:endParaRPr lang="en-GB" sz="2000" smtClean="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6400800" cy="400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31">
            <a:hlinkClick r:id="rId3"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4"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499074371"/>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16387" name="Rectangle 3"/>
          <p:cNvSpPr>
            <a:spLocks noGrp="1" noChangeArrowheads="1"/>
          </p:cNvSpPr>
          <p:nvPr>
            <p:ph type="body" idx="1"/>
          </p:nvPr>
        </p:nvSpPr>
        <p:spPr/>
        <p:txBody>
          <a:bodyPr/>
          <a:lstStyle/>
          <a:p>
            <a:pPr eaLnBrk="1" hangingPunct="1">
              <a:lnSpc>
                <a:spcPct val="80000"/>
              </a:lnSpc>
            </a:pPr>
            <a:endParaRPr lang="en-ZA" sz="2400" smtClean="0">
              <a:solidFill>
                <a:srgbClr val="000000"/>
              </a:solidFill>
            </a:endParaRPr>
          </a:p>
          <a:p>
            <a:pPr eaLnBrk="1" hangingPunct="1">
              <a:lnSpc>
                <a:spcPct val="80000"/>
              </a:lnSpc>
            </a:pPr>
            <a:r>
              <a:rPr lang="en-ZA" sz="2400" smtClean="0">
                <a:solidFill>
                  <a:srgbClr val="000000"/>
                </a:solidFill>
              </a:rPr>
              <a:t>Key Principles and Ideas</a:t>
            </a:r>
          </a:p>
          <a:p>
            <a:pPr eaLnBrk="1" hangingPunct="1">
              <a:lnSpc>
                <a:spcPct val="80000"/>
              </a:lnSpc>
            </a:pPr>
            <a:endParaRPr lang="en-ZA" sz="1200" smtClean="0">
              <a:solidFill>
                <a:srgbClr val="000000"/>
              </a:solidFill>
            </a:endParaRPr>
          </a:p>
          <a:p>
            <a:pPr lvl="1" eaLnBrk="1" hangingPunct="1">
              <a:lnSpc>
                <a:spcPct val="80000"/>
              </a:lnSpc>
            </a:pPr>
            <a:r>
              <a:rPr lang="en-ZA" sz="2000" smtClean="0">
                <a:solidFill>
                  <a:srgbClr val="000000"/>
                </a:solidFill>
              </a:rPr>
              <a:t>This must be seen as a Systems Change Process which …</a:t>
            </a:r>
          </a:p>
          <a:p>
            <a:pPr lvl="3" eaLnBrk="1" hangingPunct="1">
              <a:lnSpc>
                <a:spcPct val="80000"/>
              </a:lnSpc>
            </a:pPr>
            <a:r>
              <a:rPr lang="en-ZA" sz="1600" smtClean="0">
                <a:solidFill>
                  <a:srgbClr val="000000"/>
                </a:solidFill>
              </a:rPr>
              <a:t>Focuses on teaching behavioral expectations and,</a:t>
            </a:r>
          </a:p>
          <a:p>
            <a:pPr lvl="3" eaLnBrk="1" hangingPunct="1">
              <a:lnSpc>
                <a:spcPct val="80000"/>
              </a:lnSpc>
            </a:pPr>
            <a:r>
              <a:rPr lang="en-ZA" sz="1600" smtClean="0">
                <a:solidFill>
                  <a:srgbClr val="000000"/>
                </a:solidFill>
              </a:rPr>
              <a:t>Focuses on preferred behaviors – NOT just telling students what not to do.</a:t>
            </a:r>
          </a:p>
          <a:p>
            <a:pPr lvl="3" eaLnBrk="1" hangingPunct="1">
              <a:lnSpc>
                <a:spcPct val="80000"/>
              </a:lnSpc>
            </a:pPr>
            <a:endParaRPr lang="en-ZA" sz="1600" smtClean="0">
              <a:solidFill>
                <a:srgbClr val="000000"/>
              </a:solidFill>
            </a:endParaRPr>
          </a:p>
          <a:p>
            <a:pPr lvl="3" eaLnBrk="1" hangingPunct="1">
              <a:lnSpc>
                <a:spcPct val="80000"/>
              </a:lnSpc>
              <a:buFont typeface="Wingdings" pitchFamily="2" charset="2"/>
              <a:buNone/>
            </a:pPr>
            <a:r>
              <a:rPr lang="en-ZA" sz="1600" smtClean="0">
                <a:solidFill>
                  <a:srgbClr val="000000"/>
                </a:solidFill>
              </a:rPr>
              <a:t>In essence, this is a “reculturing” or “renorming” of our school which will hopefully prevent negative behaviors occurring in the first place.</a:t>
            </a:r>
          </a:p>
          <a:p>
            <a:pPr lvl="3" eaLnBrk="1" hangingPunct="1">
              <a:lnSpc>
                <a:spcPct val="80000"/>
              </a:lnSpc>
              <a:buFont typeface="Wingdings" pitchFamily="2" charset="2"/>
              <a:buNone/>
            </a:pPr>
            <a:endParaRPr lang="en-ZA" sz="1600" smtClean="0">
              <a:solidFill>
                <a:srgbClr val="000000"/>
              </a:solidFill>
            </a:endParaRPr>
          </a:p>
          <a:p>
            <a:pPr lvl="2" eaLnBrk="1" hangingPunct="1">
              <a:lnSpc>
                <a:spcPct val="80000"/>
              </a:lnSpc>
            </a:pPr>
            <a:r>
              <a:rPr lang="en-ZA" sz="1800" smtClean="0">
                <a:solidFill>
                  <a:srgbClr val="000000"/>
                </a:solidFill>
              </a:rPr>
              <a:t>As part of this process, it defines a three tier prevention model of Instructional and Positive behavior Support.  </a:t>
            </a:r>
          </a:p>
          <a:p>
            <a:pPr lvl="3" eaLnBrk="1" hangingPunct="1">
              <a:lnSpc>
                <a:spcPct val="80000"/>
              </a:lnSpc>
            </a:pPr>
            <a:r>
              <a:rPr lang="en-ZA" sz="1600" smtClean="0">
                <a:solidFill>
                  <a:srgbClr val="000000"/>
                </a:solidFill>
              </a:rPr>
              <a:t>These are Primary, Secondary and Tertiary Preventions that are represented on the next slide.</a:t>
            </a:r>
          </a:p>
          <a:p>
            <a:pPr lvl="2" eaLnBrk="1" hangingPunct="1">
              <a:lnSpc>
                <a:spcPct val="80000"/>
              </a:lnSpc>
            </a:pPr>
            <a:endParaRPr lang="en-ZA" sz="1800" smtClean="0">
              <a:solidFill>
                <a:srgbClr val="000000"/>
              </a:solidFill>
            </a:endParaRPr>
          </a:p>
          <a:p>
            <a:pPr eaLnBrk="1" hangingPunct="1">
              <a:lnSpc>
                <a:spcPct val="80000"/>
              </a:lnSpc>
            </a:pPr>
            <a:endParaRPr lang="en-GB" sz="240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062295431"/>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pic>
        <p:nvPicPr>
          <p:cNvPr id="1741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
        <p:nvSpPr>
          <p:cNvPr id="8" name="Rectangle 31">
            <a:hlinkClick r:id="rId3"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4"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65266359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US" smtClean="0"/>
          </a:p>
        </p:txBody>
      </p:sp>
      <p:sp>
        <p:nvSpPr>
          <p:cNvPr id="18435" name="Rectangle 3"/>
          <p:cNvSpPr>
            <a:spLocks noGrp="1" noChangeArrowheads="1"/>
          </p:cNvSpPr>
          <p:nvPr>
            <p:ph type="body" idx="1"/>
          </p:nvPr>
        </p:nvSpPr>
        <p:spPr>
          <a:xfrm>
            <a:off x="152400" y="1143000"/>
            <a:ext cx="7924800" cy="5410200"/>
          </a:xfrm>
        </p:spPr>
        <p:txBody>
          <a:bodyPr/>
          <a:lstStyle/>
          <a:p>
            <a:pPr eaLnBrk="1" hangingPunct="1">
              <a:lnSpc>
                <a:spcPct val="80000"/>
              </a:lnSpc>
              <a:buFont typeface="Wingdings" pitchFamily="2" charset="2"/>
              <a:buNone/>
            </a:pPr>
            <a:r>
              <a:rPr lang="en-ZA" sz="1600" smtClean="0">
                <a:solidFill>
                  <a:srgbClr val="000000"/>
                </a:solidFill>
              </a:rPr>
              <a:t>The </a:t>
            </a:r>
            <a:r>
              <a:rPr lang="en-GB" sz="1600" smtClean="0">
                <a:solidFill>
                  <a:srgbClr val="000000"/>
                </a:solidFill>
              </a:rPr>
              <a:t>OSEP Center on Positive Behavioral Interventions and Supports suggests the following application of the three tiered approach to prevent school bullying:</a:t>
            </a:r>
          </a:p>
          <a:p>
            <a:pPr eaLnBrk="1" hangingPunct="1">
              <a:lnSpc>
                <a:spcPct val="80000"/>
              </a:lnSpc>
            </a:pPr>
            <a:endParaRPr lang="en-GB" sz="1600" smtClean="0">
              <a:solidFill>
                <a:srgbClr val="000000"/>
              </a:solidFill>
            </a:endParaRPr>
          </a:p>
          <a:p>
            <a:pPr eaLnBrk="1" hangingPunct="1">
              <a:lnSpc>
                <a:spcPct val="80000"/>
              </a:lnSpc>
            </a:pPr>
            <a:r>
              <a:rPr lang="en-GB" sz="1600" smtClean="0">
                <a:solidFill>
                  <a:srgbClr val="000000"/>
                </a:solidFill>
              </a:rPr>
              <a:t>They suggest that PBIS takes a multi-tiered responsiveness-to-intervention approach to preventing bullying behavior which is derived directly from the “3‐tiered” public health prevention logic.</a:t>
            </a:r>
          </a:p>
          <a:p>
            <a:pPr eaLnBrk="1" hangingPunct="1">
              <a:lnSpc>
                <a:spcPct val="80000"/>
              </a:lnSpc>
            </a:pPr>
            <a:endParaRPr lang="en-GB" sz="1600" smtClean="0">
              <a:solidFill>
                <a:srgbClr val="000000"/>
              </a:solidFill>
            </a:endParaRPr>
          </a:p>
          <a:p>
            <a:pPr lvl="1" eaLnBrk="1" hangingPunct="1">
              <a:lnSpc>
                <a:spcPct val="80000"/>
              </a:lnSpc>
            </a:pPr>
            <a:r>
              <a:rPr lang="en-GB" sz="1600" smtClean="0">
                <a:solidFill>
                  <a:srgbClr val="000000"/>
                </a:solidFill>
              </a:rPr>
              <a:t>At Tier I, </a:t>
            </a:r>
            <a:r>
              <a:rPr lang="en-GB" sz="1600" b="0" smtClean="0">
                <a:solidFill>
                  <a:srgbClr val="000000"/>
                </a:solidFill>
              </a:rPr>
              <a:t>all students and staff are taught directly and formally about how to behave in safe, respectful, and responsible ways across all school settings. The emphasis is on teaching and encouraging positive social skills and character traits. If implemented well, most students will benefit and be successful.</a:t>
            </a:r>
          </a:p>
          <a:p>
            <a:pPr lvl="1" eaLnBrk="1" hangingPunct="1">
              <a:lnSpc>
                <a:spcPct val="80000"/>
              </a:lnSpc>
            </a:pPr>
            <a:endParaRPr lang="en-GB" sz="1600" smtClean="0">
              <a:solidFill>
                <a:srgbClr val="000000"/>
              </a:solidFill>
            </a:endParaRPr>
          </a:p>
          <a:p>
            <a:pPr lvl="1" eaLnBrk="1" hangingPunct="1">
              <a:lnSpc>
                <a:spcPct val="80000"/>
              </a:lnSpc>
            </a:pPr>
            <a:r>
              <a:rPr lang="en-GB" sz="1600" smtClean="0">
                <a:solidFill>
                  <a:srgbClr val="000000"/>
                </a:solidFill>
              </a:rPr>
              <a:t>At Tier II, </a:t>
            </a:r>
            <a:r>
              <a:rPr lang="en-GB" sz="1600" b="0" smtClean="0">
                <a:solidFill>
                  <a:srgbClr val="000000"/>
                </a:solidFill>
              </a:rPr>
              <a:t>students whose behaviors do not respond to Tier I supports are provided additional preventive strategies that involve (a) more targeted social skills instruction, (b) increased adult monitoring and positive attention, (c) specific and regular daily feedback on their behavioral progress, and (d) additional academic supports, if necessary.</a:t>
            </a:r>
          </a:p>
          <a:p>
            <a:pPr lvl="1" eaLnBrk="1" hangingPunct="1">
              <a:lnSpc>
                <a:spcPct val="80000"/>
              </a:lnSpc>
            </a:pPr>
            <a:endParaRPr lang="en-GB" sz="1600" smtClean="0">
              <a:solidFill>
                <a:srgbClr val="000000"/>
              </a:solidFill>
            </a:endParaRPr>
          </a:p>
          <a:p>
            <a:pPr lvl="1" eaLnBrk="1" hangingPunct="1">
              <a:lnSpc>
                <a:spcPct val="80000"/>
              </a:lnSpc>
            </a:pPr>
            <a:r>
              <a:rPr lang="en-GB" sz="1600" smtClean="0">
                <a:solidFill>
                  <a:srgbClr val="000000"/>
                </a:solidFill>
              </a:rPr>
              <a:t>At Tier III, </a:t>
            </a:r>
            <a:r>
              <a:rPr lang="en-GB" sz="1600" b="0" smtClean="0">
                <a:solidFill>
                  <a:srgbClr val="000000"/>
                </a:solidFill>
              </a:rPr>
              <a:t>students whose behaviors do not respond to Tier I and II supports are Provided intensive preventive strategies that involve (a) highly individualized academic and/or behavior intervention planning; (b) more comprehensive, person-centered and function‐based wraparound processes; and (c) school-family-community mental health supports.</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15013067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16387" name="Rectangle 3"/>
          <p:cNvSpPr>
            <a:spLocks noGrp="1" noChangeArrowheads="1"/>
          </p:cNvSpPr>
          <p:nvPr>
            <p:ph type="body" idx="1"/>
          </p:nvPr>
        </p:nvSpPr>
        <p:spPr>
          <a:xfrm>
            <a:off x="304800" y="885825"/>
            <a:ext cx="7772400" cy="5576888"/>
          </a:xfrm>
        </p:spPr>
        <p:txBody>
          <a:bodyPr/>
          <a:lstStyle/>
          <a:p>
            <a:pPr algn="ctr" eaLnBrk="1" hangingPunct="1">
              <a:buFont typeface="Wingdings" pitchFamily="2" charset="2"/>
              <a:buNone/>
              <a:defRPr/>
            </a:pPr>
            <a:r>
              <a:rPr lang="en-US" sz="2400" dirty="0" smtClean="0">
                <a:solidFill>
                  <a:srgbClr val="000000"/>
                </a:solidFill>
                <a:latin typeface="+mj-lt"/>
              </a:rPr>
              <a:t>Strategies for implementation of PBIS at our school</a:t>
            </a:r>
          </a:p>
          <a:p>
            <a:pPr eaLnBrk="1" hangingPunct="1">
              <a:buFont typeface="Wingdings" pitchFamily="2" charset="2"/>
              <a:buNone/>
              <a:defRPr/>
            </a:pPr>
            <a:r>
              <a:rPr lang="en-US" sz="1600" dirty="0" smtClean="0">
                <a:solidFill>
                  <a:srgbClr val="000000"/>
                </a:solidFill>
              </a:rPr>
              <a:t>Let’s look at and brainstorm ideas for so that we can create a menu of interventions for each tier.</a:t>
            </a:r>
          </a:p>
          <a:p>
            <a:pPr eaLnBrk="1" hangingPunct="1">
              <a:buFont typeface="Wingdings" pitchFamily="2" charset="2"/>
              <a:buNone/>
              <a:defRPr/>
            </a:pPr>
            <a:endParaRPr lang="en-US" sz="1600" dirty="0" smtClean="0">
              <a:solidFill>
                <a:srgbClr val="000000"/>
              </a:solidFill>
            </a:endParaRPr>
          </a:p>
          <a:p>
            <a:pPr eaLnBrk="1" hangingPunct="1">
              <a:buFont typeface="Wingdings" pitchFamily="2" charset="2"/>
              <a:buNone/>
              <a:defRPr/>
            </a:pPr>
            <a:r>
              <a:rPr lang="en-US" sz="1600" dirty="0" smtClean="0">
                <a:solidFill>
                  <a:srgbClr val="000000"/>
                </a:solidFill>
              </a:rPr>
              <a:t>I would suggest 3 groups, each with 15 mins to discuss and report back on what interventions could work for us.</a:t>
            </a:r>
          </a:p>
          <a:p>
            <a:pPr eaLnBrk="1" hangingPunct="1">
              <a:buFont typeface="Wingdings" pitchFamily="2" charset="2"/>
              <a:buNone/>
              <a:defRPr/>
            </a:pPr>
            <a:endParaRPr lang="en-US" sz="1600" dirty="0" smtClean="0">
              <a:solidFill>
                <a:srgbClr val="000000"/>
              </a:solidFill>
            </a:endParaRPr>
          </a:p>
          <a:p>
            <a:pPr eaLnBrk="1" hangingPunct="1">
              <a:buFont typeface="Wingdings" pitchFamily="2" charset="2"/>
              <a:buNone/>
              <a:defRPr/>
            </a:pPr>
            <a:r>
              <a:rPr lang="en-US" sz="1600" dirty="0" smtClean="0">
                <a:solidFill>
                  <a:srgbClr val="000000"/>
                </a:solidFill>
              </a:rPr>
              <a:t>We will divide up alphabetically as follows:</a:t>
            </a:r>
          </a:p>
          <a:p>
            <a:pPr eaLnBrk="1" hangingPunct="1">
              <a:buFont typeface="Wingdings" pitchFamily="2" charset="2"/>
              <a:buNone/>
              <a:defRPr/>
            </a:pPr>
            <a:r>
              <a:rPr lang="en-US" sz="2400" dirty="0" smtClean="0">
                <a:solidFill>
                  <a:srgbClr val="000000"/>
                </a:solidFill>
              </a:rPr>
              <a:t>Surnames A-G – Will deal with Tier 1</a:t>
            </a:r>
          </a:p>
          <a:p>
            <a:pPr eaLnBrk="1" hangingPunct="1">
              <a:buFont typeface="Wingdings" pitchFamily="2" charset="2"/>
              <a:buNone/>
              <a:defRPr/>
            </a:pPr>
            <a:r>
              <a:rPr lang="en-US" sz="2400" dirty="0" smtClean="0">
                <a:solidFill>
                  <a:srgbClr val="000000"/>
                </a:solidFill>
              </a:rPr>
              <a:t>Surnames H – P – Will deal with Tier 2</a:t>
            </a:r>
          </a:p>
          <a:p>
            <a:pPr eaLnBrk="1" hangingPunct="1">
              <a:buFont typeface="Wingdings" pitchFamily="2" charset="2"/>
              <a:buNone/>
              <a:defRPr/>
            </a:pPr>
            <a:r>
              <a:rPr lang="en-US" sz="2400" dirty="0" err="1" smtClean="0">
                <a:solidFill>
                  <a:srgbClr val="000000"/>
                </a:solidFill>
              </a:rPr>
              <a:t>Surmanes</a:t>
            </a:r>
            <a:r>
              <a:rPr lang="en-US" sz="2400" dirty="0" smtClean="0">
                <a:solidFill>
                  <a:srgbClr val="000000"/>
                </a:solidFill>
              </a:rPr>
              <a:t> Q to Z – will deal with Tier 3</a:t>
            </a:r>
          </a:p>
          <a:p>
            <a:pPr eaLnBrk="1" hangingPunct="1">
              <a:buFont typeface="Wingdings" pitchFamily="2" charset="2"/>
              <a:buNone/>
              <a:defRPr/>
            </a:pPr>
            <a:endParaRPr lang="en-US" sz="2400" dirty="0" smtClean="0">
              <a:solidFill>
                <a:srgbClr val="000000"/>
              </a:solidFill>
            </a:endParaRPr>
          </a:p>
          <a:p>
            <a:pPr eaLnBrk="1" hangingPunct="1">
              <a:buFont typeface="Wingdings" pitchFamily="2" charset="2"/>
              <a:buNone/>
              <a:defRPr/>
            </a:pPr>
            <a:r>
              <a:rPr lang="en-US" sz="1600" dirty="0" smtClean="0">
                <a:solidFill>
                  <a:srgbClr val="000000"/>
                </a:solidFill>
              </a:rPr>
              <a:t>….don’t worry, I checked, the groups will be roughly the same size.</a:t>
            </a:r>
          </a:p>
          <a:p>
            <a:pPr eaLnBrk="1" hangingPunct="1">
              <a:buFont typeface="Wingdings" pitchFamily="2" charset="2"/>
              <a:buNone/>
              <a:defRPr/>
            </a:pPr>
            <a:r>
              <a:rPr lang="en-US" sz="1600" dirty="0" smtClean="0">
                <a:solidFill>
                  <a:srgbClr val="000000"/>
                </a:solidFill>
              </a:rPr>
              <a:t>	</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17853975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3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20483" name="Content Placeholder 2"/>
          <p:cNvSpPr>
            <a:spLocks noGrp="1"/>
          </p:cNvSpPr>
          <p:nvPr>
            <p:ph idx="1"/>
          </p:nvPr>
        </p:nvSpPr>
        <p:spPr>
          <a:xfrm>
            <a:off x="228600" y="1371600"/>
            <a:ext cx="7848600" cy="5181600"/>
          </a:xfrm>
        </p:spPr>
        <p:txBody>
          <a:bodyPr/>
          <a:lstStyle/>
          <a:p>
            <a:pPr eaLnBrk="1" hangingPunct="1"/>
            <a:r>
              <a:rPr lang="en-ZA" smtClean="0">
                <a:solidFill>
                  <a:srgbClr val="000000"/>
                </a:solidFill>
              </a:rPr>
              <a:t>You now have 15 mins to discuss your assigned tier within your group</a:t>
            </a:r>
          </a:p>
          <a:p>
            <a:pPr lvl="1" eaLnBrk="1" hangingPunct="1"/>
            <a:r>
              <a:rPr lang="en-ZA" smtClean="0">
                <a:solidFill>
                  <a:srgbClr val="000000"/>
                </a:solidFill>
              </a:rPr>
              <a:t>Be sure to:</a:t>
            </a:r>
          </a:p>
          <a:p>
            <a:pPr lvl="2" eaLnBrk="1" hangingPunct="1"/>
            <a:r>
              <a:rPr lang="en-ZA" smtClean="0">
                <a:solidFill>
                  <a:srgbClr val="000000"/>
                </a:solidFill>
              </a:rPr>
              <a:t>Write down some ideas for interventions on the large sheets provided.</a:t>
            </a:r>
          </a:p>
          <a:p>
            <a:pPr lvl="2" eaLnBrk="1" hangingPunct="1"/>
            <a:r>
              <a:rPr lang="en-ZA" smtClean="0">
                <a:solidFill>
                  <a:srgbClr val="000000"/>
                </a:solidFill>
              </a:rPr>
              <a:t>Elect a spokesperson to give brief feedback</a:t>
            </a:r>
          </a:p>
          <a:p>
            <a:pPr lvl="2" eaLnBrk="1" hangingPunct="1"/>
            <a:r>
              <a:rPr lang="en-ZA" smtClean="0">
                <a:solidFill>
                  <a:srgbClr val="000000"/>
                </a:solidFill>
              </a:rPr>
              <a:t>Stick your sheet on the wall</a:t>
            </a:r>
          </a:p>
          <a:p>
            <a:pPr lvl="2" eaLnBrk="1" hangingPunct="1"/>
            <a:endParaRPr lang="en-ZA" smtClean="0">
              <a:solidFill>
                <a:srgbClr val="000000"/>
              </a:solidFill>
            </a:endParaRPr>
          </a:p>
          <a:p>
            <a:pPr lvl="2" eaLnBrk="1" hangingPunct="1"/>
            <a:endParaRPr lang="en-ZA" smtClean="0">
              <a:solidFill>
                <a:srgbClr val="000000"/>
              </a:solidFill>
            </a:endParaRPr>
          </a:p>
          <a:p>
            <a:pPr lvl="2" eaLnBrk="1" hangingPunct="1"/>
            <a:endParaRPr lang="en-ZA" smtClean="0">
              <a:solidFill>
                <a:srgbClr val="000000"/>
              </a:solidFill>
            </a:endParaRP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4043222558"/>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21507" name="Content Placeholder 2"/>
          <p:cNvSpPr>
            <a:spLocks noGrp="1"/>
          </p:cNvSpPr>
          <p:nvPr>
            <p:ph idx="1"/>
          </p:nvPr>
        </p:nvSpPr>
        <p:spPr>
          <a:xfrm>
            <a:off x="2133600" y="2438400"/>
            <a:ext cx="3886200" cy="762000"/>
          </a:xfrm>
        </p:spPr>
        <p:txBody>
          <a:bodyPr/>
          <a:lstStyle/>
          <a:p>
            <a:pPr marL="0" indent="0" eaLnBrk="1" hangingPunct="1">
              <a:buFontTx/>
              <a:buNone/>
            </a:pPr>
            <a:r>
              <a:rPr lang="en-ZA" smtClean="0">
                <a:solidFill>
                  <a:srgbClr val="000000"/>
                </a:solidFill>
              </a:rPr>
              <a:t>Feedback Time</a:t>
            </a: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821462023"/>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dirty="0" smtClean="0"/>
              <a:t>Agenda</a:t>
            </a:r>
            <a:endParaRPr lang="en-US" dirty="0" smtClean="0"/>
          </a:p>
        </p:txBody>
      </p:sp>
      <p:sp>
        <p:nvSpPr>
          <p:cNvPr id="13318" name="AutoShape 6">
            <a:hlinkClick r:id="rId2" action="ppaction://hlinksldjump"/>
          </p:cNvPr>
          <p:cNvSpPr>
            <a:spLocks noChangeArrowheads="1"/>
          </p:cNvSpPr>
          <p:nvPr/>
        </p:nvSpPr>
        <p:spPr bwMode="gray">
          <a:xfrm>
            <a:off x="1600200" y="2971800"/>
            <a:ext cx="5638800" cy="457200"/>
          </a:xfrm>
          <a:prstGeom prst="roundRect">
            <a:avLst>
              <a:gd name="adj" fmla="val 49106"/>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fontAlgn="base">
              <a:spcBef>
                <a:spcPct val="0"/>
              </a:spcBef>
              <a:spcAft>
                <a:spcPct val="0"/>
              </a:spcAft>
              <a:defRPr/>
            </a:pPr>
            <a:r>
              <a:rPr lang="en-US" sz="2400" b="1" dirty="0">
                <a:solidFill>
                  <a:srgbClr val="000000"/>
                </a:solidFill>
              </a:rPr>
              <a:t>2. </a:t>
            </a:r>
            <a:r>
              <a:rPr lang="en-US" sz="2400" b="1" dirty="0">
                <a:solidFill>
                  <a:srgbClr val="000000"/>
                </a:solidFill>
              </a:rPr>
              <a:t>PBIS in our School</a:t>
            </a:r>
            <a:endParaRPr lang="en-US" sz="2400" dirty="0">
              <a:solidFill>
                <a:srgbClr val="000000"/>
              </a:solidFill>
            </a:endParaRPr>
          </a:p>
        </p:txBody>
      </p:sp>
      <p:sp>
        <p:nvSpPr>
          <p:cNvPr id="13320" name="AutoShape 8">
            <a:hlinkClick r:id="rId3" action="ppaction://hlinksldjump"/>
          </p:cNvPr>
          <p:cNvSpPr>
            <a:spLocks noChangeArrowheads="1"/>
          </p:cNvSpPr>
          <p:nvPr/>
        </p:nvSpPr>
        <p:spPr bwMode="gray">
          <a:xfrm>
            <a:off x="1600200" y="3810000"/>
            <a:ext cx="5693790" cy="457200"/>
          </a:xfrm>
          <a:prstGeom prst="roundRect">
            <a:avLst>
              <a:gd name="adj" fmla="val 49106"/>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fontAlgn="base">
              <a:spcBef>
                <a:spcPct val="0"/>
              </a:spcBef>
              <a:spcAft>
                <a:spcPct val="0"/>
              </a:spcAft>
              <a:defRPr/>
            </a:pPr>
            <a:r>
              <a:rPr lang="en-US" sz="2400" b="1">
                <a:solidFill>
                  <a:srgbClr val="000000"/>
                </a:solidFill>
              </a:rPr>
              <a:t>3. </a:t>
            </a:r>
            <a:r>
              <a:rPr lang="en-US" sz="2400">
                <a:solidFill>
                  <a:srgbClr val="000000"/>
                </a:solidFill>
              </a:rPr>
              <a:t>Next Meeting</a:t>
            </a:r>
          </a:p>
        </p:txBody>
      </p:sp>
      <p:sp>
        <p:nvSpPr>
          <p:cNvPr id="9" name="AutoShape 7">
            <a:hlinkClick r:id="rId4" action="ppaction://hlinksldjump"/>
          </p:cNvPr>
          <p:cNvSpPr>
            <a:spLocks noChangeArrowheads="1"/>
          </p:cNvSpPr>
          <p:nvPr/>
        </p:nvSpPr>
        <p:spPr bwMode="gray">
          <a:xfrm>
            <a:off x="1578990" y="2133600"/>
            <a:ext cx="5715000" cy="457200"/>
          </a:xfrm>
          <a:prstGeom prst="roundRect">
            <a:avLst>
              <a:gd name="adj" fmla="val 49106"/>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round/>
            <a:headEnd/>
            <a:tailEnd/>
          </a:ln>
          <a:effectLst>
            <a:outerShdw dist="107763" dir="2700000" algn="ctr" rotWithShape="0">
              <a:srgbClr val="000000">
                <a:alpha val="50000"/>
              </a:srgbClr>
            </a:outerShdw>
          </a:effectLst>
        </p:spPr>
        <p:txBody>
          <a:bodyPr wrap="none" anchor="ctr"/>
          <a:lstStyle/>
          <a:p>
            <a:pPr fontAlgn="base">
              <a:spcBef>
                <a:spcPct val="0"/>
              </a:spcBef>
              <a:spcAft>
                <a:spcPct val="0"/>
              </a:spcAft>
              <a:defRPr/>
            </a:pPr>
            <a:r>
              <a:rPr lang="en-US" sz="2400" b="1" dirty="0">
                <a:solidFill>
                  <a:srgbClr val="000000"/>
                </a:solidFill>
              </a:rPr>
              <a:t>1. </a:t>
            </a:r>
            <a:r>
              <a:rPr lang="en-US" sz="2400" dirty="0">
                <a:solidFill>
                  <a:srgbClr val="000000"/>
                </a:solidFill>
              </a:rPr>
              <a:t>Welcome</a:t>
            </a:r>
            <a:endParaRPr lang="en-US" sz="2400" dirty="0">
              <a:solidFill>
                <a:srgbClr val="000000"/>
              </a:solidFill>
            </a:endParaRPr>
          </a:p>
        </p:txBody>
      </p:sp>
    </p:spTree>
    <p:extLst>
      <p:ext uri="{BB962C8B-B14F-4D97-AF65-F5344CB8AC3E}">
        <p14:creationId xmlns:p14="http://schemas.microsoft.com/office/powerpoint/2010/main" val="6964896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22531" name="Content Placeholder 2"/>
          <p:cNvSpPr>
            <a:spLocks noGrp="1"/>
          </p:cNvSpPr>
          <p:nvPr>
            <p:ph idx="1"/>
          </p:nvPr>
        </p:nvSpPr>
        <p:spPr>
          <a:xfrm>
            <a:off x="914400" y="2057400"/>
            <a:ext cx="6553200" cy="2057400"/>
          </a:xfrm>
        </p:spPr>
        <p:txBody>
          <a:bodyPr/>
          <a:lstStyle/>
          <a:p>
            <a:pPr marL="0" indent="0" algn="ctr" eaLnBrk="1" hangingPunct="1">
              <a:buFontTx/>
              <a:buNone/>
            </a:pPr>
            <a:r>
              <a:rPr lang="en-ZA" smtClean="0">
                <a:solidFill>
                  <a:srgbClr val="000000"/>
                </a:solidFill>
              </a:rPr>
              <a:t>Lets look at some specific examples that, I’m sure will coincide with what you have thought of.</a:t>
            </a: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48026957"/>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3" name="Content Placeholder 2"/>
          <p:cNvSpPr>
            <a:spLocks noGrp="1"/>
          </p:cNvSpPr>
          <p:nvPr>
            <p:ph idx="1"/>
          </p:nvPr>
        </p:nvSpPr>
        <p:spPr>
          <a:xfrm>
            <a:off x="304800" y="762000"/>
            <a:ext cx="7772400" cy="5791200"/>
          </a:xfrm>
        </p:spPr>
        <p:txBody>
          <a:bodyPr>
            <a:normAutofit fontScale="92500" lnSpcReduction="20000"/>
          </a:bodyPr>
          <a:lstStyle/>
          <a:p>
            <a:pPr eaLnBrk="1" hangingPunct="1">
              <a:defRPr/>
            </a:pPr>
            <a:r>
              <a:rPr lang="en-ZA" dirty="0" smtClean="0">
                <a:solidFill>
                  <a:srgbClr val="000000"/>
                </a:solidFill>
              </a:rPr>
              <a:t>Tier 1 </a:t>
            </a:r>
            <a:r>
              <a:rPr lang="en-ZA" sz="1600" dirty="0" smtClean="0">
                <a:solidFill>
                  <a:srgbClr val="000000"/>
                </a:solidFill>
              </a:rPr>
              <a:t>(where the most intervention will take place)</a:t>
            </a:r>
          </a:p>
          <a:p>
            <a:pPr lvl="1" eaLnBrk="1" hangingPunct="1">
              <a:defRPr/>
            </a:pPr>
            <a:r>
              <a:rPr lang="en-ZA" sz="1800" b="0" dirty="0" smtClean="0">
                <a:solidFill>
                  <a:srgbClr val="000000"/>
                </a:solidFill>
              </a:rPr>
              <a:t>Our School wide PBIS needs to be </a:t>
            </a:r>
            <a:r>
              <a:rPr lang="en-ZA" sz="2400" dirty="0" smtClean="0">
                <a:solidFill>
                  <a:srgbClr val="000000"/>
                </a:solidFill>
              </a:rPr>
              <a:t>visible</a:t>
            </a:r>
            <a:r>
              <a:rPr lang="en-ZA" sz="2400" b="0" dirty="0" smtClean="0">
                <a:solidFill>
                  <a:srgbClr val="000000"/>
                </a:solidFill>
              </a:rPr>
              <a:t> </a:t>
            </a:r>
            <a:r>
              <a:rPr lang="en-ZA" sz="1800" b="0" dirty="0" smtClean="0">
                <a:solidFill>
                  <a:srgbClr val="000000"/>
                </a:solidFill>
              </a:rPr>
              <a:t>all over the school so posters, videos, announcements need to be constantly reinforcing this.</a:t>
            </a:r>
          </a:p>
          <a:p>
            <a:pPr lvl="1" eaLnBrk="1" hangingPunct="1">
              <a:defRPr/>
            </a:pPr>
            <a:r>
              <a:rPr lang="en-ZA" sz="1800" b="0" dirty="0" smtClean="0">
                <a:solidFill>
                  <a:srgbClr val="000000"/>
                </a:solidFill>
              </a:rPr>
              <a:t>We need to engage in </a:t>
            </a:r>
            <a:r>
              <a:rPr lang="en-ZA" sz="2400" dirty="0" smtClean="0">
                <a:solidFill>
                  <a:srgbClr val="000000"/>
                </a:solidFill>
              </a:rPr>
              <a:t>direct teaching </a:t>
            </a:r>
            <a:r>
              <a:rPr lang="en-ZA" sz="1800" b="0" dirty="0" smtClean="0">
                <a:solidFill>
                  <a:srgbClr val="000000"/>
                </a:solidFill>
              </a:rPr>
              <a:t>of what </a:t>
            </a:r>
            <a:r>
              <a:rPr lang="en-ZA" sz="1800" b="0" dirty="0" err="1" smtClean="0">
                <a:solidFill>
                  <a:srgbClr val="000000"/>
                </a:solidFill>
              </a:rPr>
              <a:t>behaviors</a:t>
            </a:r>
            <a:r>
              <a:rPr lang="en-ZA" sz="1800" b="0" dirty="0" smtClean="0">
                <a:solidFill>
                  <a:srgbClr val="000000"/>
                </a:solidFill>
              </a:rPr>
              <a:t> are appropriate – always explaining why.</a:t>
            </a:r>
          </a:p>
          <a:p>
            <a:pPr lvl="1" eaLnBrk="1" hangingPunct="1">
              <a:defRPr/>
            </a:pPr>
            <a:r>
              <a:rPr lang="en-ZA" sz="1800" b="0" dirty="0" smtClean="0">
                <a:solidFill>
                  <a:srgbClr val="000000"/>
                </a:solidFill>
              </a:rPr>
              <a:t>We must help students to learn how to </a:t>
            </a:r>
            <a:r>
              <a:rPr lang="en-ZA" sz="2400" dirty="0" smtClean="0">
                <a:solidFill>
                  <a:srgbClr val="000000"/>
                </a:solidFill>
              </a:rPr>
              <a:t>self-reflect</a:t>
            </a:r>
            <a:r>
              <a:rPr lang="en-ZA" sz="1800" b="0" dirty="0" smtClean="0">
                <a:solidFill>
                  <a:srgbClr val="000000"/>
                </a:solidFill>
              </a:rPr>
              <a:t> with the hope that eventually they will know how to ask for help and a “space” if they feel things are starting to “get out of control” </a:t>
            </a:r>
          </a:p>
          <a:p>
            <a:pPr lvl="1" eaLnBrk="1" hangingPunct="1">
              <a:defRPr/>
            </a:pPr>
            <a:r>
              <a:rPr lang="en-ZA" sz="2400" dirty="0" smtClean="0">
                <a:solidFill>
                  <a:srgbClr val="000000"/>
                </a:solidFill>
              </a:rPr>
              <a:t>Inclusivity</a:t>
            </a:r>
            <a:r>
              <a:rPr lang="en-ZA" sz="1800" b="0" dirty="0" smtClean="0">
                <a:solidFill>
                  <a:srgbClr val="000000"/>
                </a:solidFill>
              </a:rPr>
              <a:t> must be the catch word. Clubs, Sports, hobby and cultural groups.  We must ask if every child has a place/niche in the school.  Big Brother/Big Sister Days and Friendship days.</a:t>
            </a:r>
          </a:p>
          <a:p>
            <a:pPr lvl="1" eaLnBrk="1" hangingPunct="1">
              <a:defRPr/>
            </a:pPr>
            <a:r>
              <a:rPr lang="en-ZA" sz="1800" b="0" dirty="0" smtClean="0">
                <a:solidFill>
                  <a:srgbClr val="000000"/>
                </a:solidFill>
              </a:rPr>
              <a:t>We must engage in </a:t>
            </a:r>
            <a:r>
              <a:rPr lang="en-ZA" sz="2400" dirty="0" smtClean="0">
                <a:solidFill>
                  <a:srgbClr val="000000"/>
                </a:solidFill>
              </a:rPr>
              <a:t>positive rituals</a:t>
            </a:r>
            <a:r>
              <a:rPr lang="en-ZA" sz="1800" b="0" dirty="0" smtClean="0">
                <a:solidFill>
                  <a:srgbClr val="000000"/>
                </a:solidFill>
              </a:rPr>
              <a:t>.  Those which build a school identity and that build the community. We must go out of our way to issue “I caught you doing something right” slips. These go a long way in providing sufficient reinforcement to sustain positive </a:t>
            </a:r>
            <a:r>
              <a:rPr lang="en-ZA" sz="1800" b="0" dirty="0" err="1" smtClean="0">
                <a:solidFill>
                  <a:srgbClr val="000000"/>
                </a:solidFill>
              </a:rPr>
              <a:t>behavior</a:t>
            </a:r>
            <a:r>
              <a:rPr lang="en-ZA" sz="1800" b="0" dirty="0" smtClean="0">
                <a:solidFill>
                  <a:srgbClr val="000000"/>
                </a:solidFill>
              </a:rPr>
              <a:t>.</a:t>
            </a:r>
          </a:p>
          <a:p>
            <a:pPr lvl="1" eaLnBrk="1" hangingPunct="1">
              <a:defRPr/>
            </a:pPr>
            <a:r>
              <a:rPr lang="en-ZA" sz="1800" b="0" dirty="0" smtClean="0">
                <a:solidFill>
                  <a:srgbClr val="000000"/>
                </a:solidFill>
              </a:rPr>
              <a:t>We must place a focus on </a:t>
            </a:r>
            <a:r>
              <a:rPr lang="en-ZA" sz="2400" dirty="0" smtClean="0">
                <a:solidFill>
                  <a:srgbClr val="000000"/>
                </a:solidFill>
              </a:rPr>
              <a:t>leadership training </a:t>
            </a:r>
            <a:r>
              <a:rPr lang="en-ZA" sz="1800" b="0" dirty="0" smtClean="0">
                <a:solidFill>
                  <a:srgbClr val="000000"/>
                </a:solidFill>
              </a:rPr>
              <a:t>and </a:t>
            </a:r>
            <a:r>
              <a:rPr lang="en-ZA" sz="2400" dirty="0" smtClean="0">
                <a:solidFill>
                  <a:srgbClr val="000000"/>
                </a:solidFill>
              </a:rPr>
              <a:t>character development </a:t>
            </a:r>
            <a:r>
              <a:rPr lang="en-ZA" sz="1800" b="0" dirty="0" smtClean="0">
                <a:solidFill>
                  <a:srgbClr val="000000"/>
                </a:solidFill>
              </a:rPr>
              <a:t>of all students. We must always have high expectations in this area.</a:t>
            </a:r>
          </a:p>
          <a:p>
            <a:pPr lvl="1" eaLnBrk="1" hangingPunct="1">
              <a:defRPr/>
            </a:pPr>
            <a:r>
              <a:rPr lang="en-ZA" sz="1800" b="0" dirty="0" smtClean="0">
                <a:solidFill>
                  <a:srgbClr val="000000"/>
                </a:solidFill>
              </a:rPr>
              <a:t>We must encourage students to </a:t>
            </a:r>
            <a:r>
              <a:rPr lang="en-ZA" sz="2400" dirty="0" smtClean="0">
                <a:solidFill>
                  <a:srgbClr val="000000"/>
                </a:solidFill>
              </a:rPr>
              <a:t>give</a:t>
            </a:r>
            <a:r>
              <a:rPr lang="en-ZA" sz="1800" b="0" dirty="0" smtClean="0">
                <a:solidFill>
                  <a:srgbClr val="000000"/>
                </a:solidFill>
              </a:rPr>
              <a:t> as much (if not more) than they get.  </a:t>
            </a:r>
            <a:r>
              <a:rPr lang="en-ZA" sz="2400" dirty="0" smtClean="0">
                <a:solidFill>
                  <a:srgbClr val="000000"/>
                </a:solidFill>
              </a:rPr>
              <a:t>They must be community and outward minded</a:t>
            </a:r>
          </a:p>
          <a:p>
            <a:pPr lvl="1" eaLnBrk="1" hangingPunct="1">
              <a:defRPr/>
            </a:pPr>
            <a:endParaRPr lang="en-ZA" sz="1800" b="0" dirty="0" smtClean="0">
              <a:solidFill>
                <a:srgbClr val="000000"/>
              </a:solidFill>
            </a:endParaRPr>
          </a:p>
          <a:p>
            <a:pPr lvl="1" eaLnBrk="1" hangingPunct="1">
              <a:defRPr/>
            </a:pPr>
            <a:endParaRPr lang="en-ZA" sz="1800" b="0" dirty="0" smtClean="0">
              <a:solidFill>
                <a:srgbClr val="000000"/>
              </a:solidFill>
            </a:endParaRPr>
          </a:p>
          <a:p>
            <a:pPr lvl="1" eaLnBrk="1" hangingPunct="1">
              <a:defRPr/>
            </a:pPr>
            <a:endParaRPr lang="en-ZA" dirty="0" smtClean="0">
              <a:solidFill>
                <a:srgbClr val="000000"/>
              </a:solidFill>
            </a:endParaRP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17759024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3" name="Content Placeholder 2"/>
          <p:cNvSpPr>
            <a:spLocks noGrp="1"/>
          </p:cNvSpPr>
          <p:nvPr>
            <p:ph idx="1"/>
          </p:nvPr>
        </p:nvSpPr>
        <p:spPr>
          <a:xfrm>
            <a:off x="228600" y="685800"/>
            <a:ext cx="7848600" cy="5715000"/>
          </a:xfrm>
        </p:spPr>
        <p:txBody>
          <a:bodyPr>
            <a:normAutofit fontScale="70000" lnSpcReduction="20000"/>
          </a:bodyPr>
          <a:lstStyle/>
          <a:p>
            <a:pPr eaLnBrk="1" hangingPunct="1">
              <a:defRPr/>
            </a:pPr>
            <a:r>
              <a:rPr lang="en-ZA" dirty="0" smtClean="0">
                <a:solidFill>
                  <a:srgbClr val="000000"/>
                </a:solidFill>
              </a:rPr>
              <a:t>Tier 2 </a:t>
            </a:r>
            <a:r>
              <a:rPr lang="en-ZA" sz="1600" dirty="0" smtClean="0">
                <a:solidFill>
                  <a:srgbClr val="000000"/>
                </a:solidFill>
              </a:rPr>
              <a:t>(for the few that need additional supports)</a:t>
            </a:r>
          </a:p>
          <a:p>
            <a:pPr lvl="1" eaLnBrk="1" hangingPunct="1">
              <a:defRPr/>
            </a:pPr>
            <a:r>
              <a:rPr lang="en-ZA" b="0" dirty="0" smtClean="0">
                <a:solidFill>
                  <a:srgbClr val="000000"/>
                </a:solidFill>
              </a:rPr>
              <a:t>We will need to establish </a:t>
            </a:r>
            <a:r>
              <a:rPr lang="en-ZA" sz="3300" dirty="0" smtClean="0">
                <a:solidFill>
                  <a:srgbClr val="000000"/>
                </a:solidFill>
              </a:rPr>
              <a:t>Anger Management Groups</a:t>
            </a:r>
            <a:r>
              <a:rPr lang="en-ZA" b="0" dirty="0" smtClean="0">
                <a:solidFill>
                  <a:srgbClr val="000000"/>
                </a:solidFill>
              </a:rPr>
              <a:t> in conjunction with the school psychologist. And various other need specific groups such as :</a:t>
            </a:r>
          </a:p>
          <a:p>
            <a:pPr lvl="2" eaLnBrk="1" hangingPunct="1">
              <a:defRPr/>
            </a:pPr>
            <a:r>
              <a:rPr lang="en-ZA" dirty="0" smtClean="0">
                <a:solidFill>
                  <a:srgbClr val="000000"/>
                </a:solidFill>
              </a:rPr>
              <a:t>Social Skills</a:t>
            </a:r>
            <a:r>
              <a:rPr lang="en-ZA" b="0" dirty="0" smtClean="0">
                <a:solidFill>
                  <a:srgbClr val="000000"/>
                </a:solidFill>
              </a:rPr>
              <a:t> training Groups</a:t>
            </a:r>
          </a:p>
          <a:p>
            <a:pPr lvl="2" eaLnBrk="1" hangingPunct="1">
              <a:defRPr/>
            </a:pPr>
            <a:r>
              <a:rPr lang="en-ZA" dirty="0" smtClean="0">
                <a:solidFill>
                  <a:srgbClr val="000000"/>
                </a:solidFill>
              </a:rPr>
              <a:t>Bereavement</a:t>
            </a:r>
            <a:r>
              <a:rPr lang="en-ZA" b="0" dirty="0" smtClean="0">
                <a:solidFill>
                  <a:srgbClr val="000000"/>
                </a:solidFill>
              </a:rPr>
              <a:t> Groups</a:t>
            </a:r>
          </a:p>
          <a:p>
            <a:pPr lvl="2" eaLnBrk="1" hangingPunct="1">
              <a:defRPr/>
            </a:pPr>
            <a:r>
              <a:rPr lang="en-ZA" dirty="0" smtClean="0">
                <a:solidFill>
                  <a:srgbClr val="000000"/>
                </a:solidFill>
              </a:rPr>
              <a:t>Academic skills and remediation </a:t>
            </a:r>
            <a:r>
              <a:rPr lang="en-ZA" b="0" dirty="0" smtClean="0">
                <a:solidFill>
                  <a:srgbClr val="000000"/>
                </a:solidFill>
              </a:rPr>
              <a:t>groups which will have explored ways of implementing computer assisted instruction, student tutors such as the tutor-tutee program established by our NHS, etc.</a:t>
            </a:r>
          </a:p>
          <a:p>
            <a:pPr lvl="1" eaLnBrk="1" hangingPunct="1">
              <a:defRPr/>
            </a:pPr>
            <a:r>
              <a:rPr lang="en-ZA" b="0" dirty="0" smtClean="0">
                <a:solidFill>
                  <a:srgbClr val="000000"/>
                </a:solidFill>
              </a:rPr>
              <a:t>Specific </a:t>
            </a:r>
            <a:r>
              <a:rPr lang="en-ZA" sz="3600" dirty="0" smtClean="0">
                <a:solidFill>
                  <a:srgbClr val="000000"/>
                </a:solidFill>
              </a:rPr>
              <a:t>leadership training </a:t>
            </a:r>
            <a:r>
              <a:rPr lang="en-ZA" b="0" dirty="0" smtClean="0">
                <a:solidFill>
                  <a:srgbClr val="000000"/>
                </a:solidFill>
              </a:rPr>
              <a:t>and </a:t>
            </a:r>
            <a:r>
              <a:rPr lang="en-ZA" sz="3600" dirty="0" smtClean="0">
                <a:solidFill>
                  <a:srgbClr val="000000"/>
                </a:solidFill>
              </a:rPr>
              <a:t>problem solving skills</a:t>
            </a:r>
            <a:r>
              <a:rPr lang="en-ZA" b="0" dirty="0" smtClean="0">
                <a:solidFill>
                  <a:srgbClr val="000000"/>
                </a:solidFill>
              </a:rPr>
              <a:t> may need to be taught to individuals</a:t>
            </a:r>
          </a:p>
          <a:p>
            <a:pPr lvl="1" eaLnBrk="1" hangingPunct="1">
              <a:defRPr/>
            </a:pPr>
            <a:r>
              <a:rPr lang="en-ZA" sz="3600" dirty="0" smtClean="0">
                <a:solidFill>
                  <a:srgbClr val="000000"/>
                </a:solidFill>
              </a:rPr>
              <a:t>Persistent </a:t>
            </a:r>
            <a:r>
              <a:rPr lang="en-ZA" sz="3600" dirty="0" err="1" smtClean="0">
                <a:solidFill>
                  <a:srgbClr val="000000"/>
                </a:solidFill>
              </a:rPr>
              <a:t>behavior</a:t>
            </a:r>
            <a:r>
              <a:rPr lang="en-ZA" sz="3600" dirty="0" smtClean="0">
                <a:solidFill>
                  <a:srgbClr val="000000"/>
                </a:solidFill>
              </a:rPr>
              <a:t> problems </a:t>
            </a:r>
            <a:r>
              <a:rPr lang="en-ZA" b="0" dirty="0" smtClean="0">
                <a:solidFill>
                  <a:srgbClr val="000000"/>
                </a:solidFill>
              </a:rPr>
              <a:t>may have to </a:t>
            </a:r>
            <a:r>
              <a:rPr lang="en-ZA" sz="3600" dirty="0" smtClean="0">
                <a:solidFill>
                  <a:srgbClr val="000000"/>
                </a:solidFill>
              </a:rPr>
              <a:t>check-in  and check-out </a:t>
            </a:r>
            <a:r>
              <a:rPr lang="en-ZA" b="0" dirty="0" smtClean="0">
                <a:solidFill>
                  <a:srgbClr val="000000"/>
                </a:solidFill>
              </a:rPr>
              <a:t>every day with their homeroom teacher and possibly carry a </a:t>
            </a:r>
            <a:r>
              <a:rPr lang="en-ZA" sz="3600" dirty="0" smtClean="0">
                <a:solidFill>
                  <a:srgbClr val="000000"/>
                </a:solidFill>
              </a:rPr>
              <a:t>Daily Report </a:t>
            </a:r>
            <a:r>
              <a:rPr lang="en-ZA" b="0" dirty="0" smtClean="0">
                <a:solidFill>
                  <a:srgbClr val="000000"/>
                </a:solidFill>
              </a:rPr>
              <a:t>that has to be signed by each of their period teachers. </a:t>
            </a:r>
          </a:p>
          <a:p>
            <a:pPr lvl="1" eaLnBrk="1" hangingPunct="1">
              <a:defRPr/>
            </a:pPr>
            <a:r>
              <a:rPr lang="en-ZA" b="0" dirty="0" smtClean="0">
                <a:solidFill>
                  <a:srgbClr val="000000"/>
                </a:solidFill>
              </a:rPr>
              <a:t>Remember the </a:t>
            </a:r>
            <a:r>
              <a:rPr lang="en-ZA" sz="4000" dirty="0" smtClean="0">
                <a:solidFill>
                  <a:srgbClr val="000000"/>
                </a:solidFill>
              </a:rPr>
              <a:t>self-reflection training</a:t>
            </a:r>
            <a:r>
              <a:rPr lang="en-ZA" b="0" dirty="0" smtClean="0">
                <a:solidFill>
                  <a:srgbClr val="000000"/>
                </a:solidFill>
              </a:rPr>
              <a:t> mentioned in Tier 1.</a:t>
            </a:r>
          </a:p>
          <a:p>
            <a:pPr lvl="1" eaLnBrk="1" hangingPunct="1">
              <a:defRPr/>
            </a:pPr>
            <a:endParaRPr lang="en-ZA" b="0" dirty="0" smtClean="0">
              <a:solidFill>
                <a:srgbClr val="000000"/>
              </a:solidFill>
            </a:endParaRPr>
          </a:p>
          <a:p>
            <a:pPr lvl="1" eaLnBrk="1" hangingPunct="1">
              <a:defRPr/>
            </a:pPr>
            <a:endParaRPr lang="en-ZA" sz="1400" b="0" dirty="0" smtClean="0">
              <a:solidFill>
                <a:srgbClr val="000000"/>
              </a:solidFill>
            </a:endParaRP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1593653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4E4E44"/>
                </a:solidFill>
              </a:rPr>
              <a:t>PBIS in our School </a:t>
            </a:r>
            <a:br>
              <a:rPr lang="en-US" smtClean="0">
                <a:solidFill>
                  <a:srgbClr val="4E4E44"/>
                </a:solidFill>
              </a:rPr>
            </a:br>
            <a:r>
              <a:rPr lang="en-US" sz="1400" smtClean="0">
                <a:solidFill>
                  <a:srgbClr val="4E4E44"/>
                </a:solidFill>
              </a:rPr>
              <a:t>A </a:t>
            </a:r>
            <a:r>
              <a:rPr lang="en-GB" sz="1400" smtClean="0">
                <a:solidFill>
                  <a:srgbClr val="4E4E44"/>
                </a:solidFill>
              </a:rPr>
              <a:t>School-wide Positive behavior Intervention and Support</a:t>
            </a:r>
            <a:r>
              <a:rPr lang="en-US" sz="1400" smtClean="0">
                <a:solidFill>
                  <a:srgbClr val="4E4E44"/>
                </a:solidFill>
              </a:rPr>
              <a:t> Proposal</a:t>
            </a:r>
            <a:endParaRPr lang="en-ZA" smtClean="0"/>
          </a:p>
        </p:txBody>
      </p:sp>
      <p:sp>
        <p:nvSpPr>
          <p:cNvPr id="3" name="Content Placeholder 2"/>
          <p:cNvSpPr>
            <a:spLocks noGrp="1"/>
          </p:cNvSpPr>
          <p:nvPr>
            <p:ph idx="1"/>
          </p:nvPr>
        </p:nvSpPr>
        <p:spPr>
          <a:xfrm>
            <a:off x="228600" y="685800"/>
            <a:ext cx="7848600" cy="5791200"/>
          </a:xfrm>
        </p:spPr>
        <p:txBody>
          <a:bodyPr>
            <a:normAutofit fontScale="70000" lnSpcReduction="20000"/>
          </a:bodyPr>
          <a:lstStyle/>
          <a:p>
            <a:pPr eaLnBrk="1" hangingPunct="1">
              <a:defRPr/>
            </a:pPr>
            <a:r>
              <a:rPr lang="en-ZA" dirty="0" smtClean="0">
                <a:solidFill>
                  <a:srgbClr val="000000"/>
                </a:solidFill>
              </a:rPr>
              <a:t>Tier 3 </a:t>
            </a:r>
            <a:r>
              <a:rPr lang="en-ZA" sz="1600" dirty="0" smtClean="0">
                <a:solidFill>
                  <a:srgbClr val="000000"/>
                </a:solidFill>
              </a:rPr>
              <a:t>(when all else fails)</a:t>
            </a:r>
          </a:p>
          <a:p>
            <a:pPr lvl="1" eaLnBrk="1" hangingPunct="1">
              <a:defRPr/>
            </a:pPr>
            <a:r>
              <a:rPr lang="en-ZA" b="0" dirty="0" smtClean="0">
                <a:solidFill>
                  <a:srgbClr val="000000"/>
                </a:solidFill>
              </a:rPr>
              <a:t>We will need to establish a </a:t>
            </a:r>
            <a:r>
              <a:rPr lang="en-ZA" sz="3500" dirty="0" smtClean="0">
                <a:solidFill>
                  <a:srgbClr val="000000"/>
                </a:solidFill>
              </a:rPr>
              <a:t>Functional Assessment and </a:t>
            </a:r>
            <a:r>
              <a:rPr lang="en-ZA" sz="3500" dirty="0" err="1" smtClean="0">
                <a:solidFill>
                  <a:srgbClr val="000000"/>
                </a:solidFill>
              </a:rPr>
              <a:t>behavior</a:t>
            </a:r>
            <a:r>
              <a:rPr lang="en-ZA" sz="3500" dirty="0" smtClean="0">
                <a:solidFill>
                  <a:srgbClr val="000000"/>
                </a:solidFill>
              </a:rPr>
              <a:t> Intervention Planning team</a:t>
            </a:r>
            <a:r>
              <a:rPr lang="en-ZA" b="0" dirty="0" smtClean="0">
                <a:solidFill>
                  <a:srgbClr val="000000"/>
                </a:solidFill>
              </a:rPr>
              <a:t>.</a:t>
            </a:r>
          </a:p>
          <a:p>
            <a:pPr lvl="2" eaLnBrk="1" hangingPunct="1">
              <a:defRPr/>
            </a:pPr>
            <a:r>
              <a:rPr lang="en-ZA" b="0" dirty="0" smtClean="0">
                <a:solidFill>
                  <a:srgbClr val="000000"/>
                </a:solidFill>
              </a:rPr>
              <a:t>The FA and BIP team would have to have a clear set of guidelines (guided by school and, if needs be, state policy) for referrals.</a:t>
            </a:r>
          </a:p>
          <a:p>
            <a:pPr lvl="2" eaLnBrk="1" hangingPunct="1">
              <a:defRPr/>
            </a:pPr>
            <a:r>
              <a:rPr lang="en-ZA" b="0" dirty="0" smtClean="0">
                <a:solidFill>
                  <a:srgbClr val="000000"/>
                </a:solidFill>
              </a:rPr>
              <a:t>The schools discipline policy would also have to be adjusted to work in conjunction with the recommendations of the FA and BIP team.</a:t>
            </a:r>
          </a:p>
          <a:p>
            <a:pPr lvl="1" eaLnBrk="1" hangingPunct="1">
              <a:defRPr/>
            </a:pPr>
            <a:r>
              <a:rPr lang="en-ZA" sz="3500" dirty="0" smtClean="0">
                <a:solidFill>
                  <a:srgbClr val="000000"/>
                </a:solidFill>
              </a:rPr>
              <a:t>One–on-One </a:t>
            </a:r>
            <a:r>
              <a:rPr lang="en-ZA" sz="3500" dirty="0" err="1" smtClean="0">
                <a:solidFill>
                  <a:srgbClr val="000000"/>
                </a:solidFill>
              </a:rPr>
              <a:t>behavioral</a:t>
            </a:r>
            <a:r>
              <a:rPr lang="en-ZA" sz="3500" dirty="0" smtClean="0">
                <a:solidFill>
                  <a:srgbClr val="000000"/>
                </a:solidFill>
              </a:rPr>
              <a:t> Intervention </a:t>
            </a:r>
            <a:r>
              <a:rPr lang="en-ZA" b="0" dirty="0" smtClean="0">
                <a:solidFill>
                  <a:srgbClr val="000000"/>
                </a:solidFill>
              </a:rPr>
              <a:t>– for this we would have to be proactive and embark on a professional development program that engages the help of specialists (psychologists, psychiatrists, social workers etc.)</a:t>
            </a:r>
          </a:p>
          <a:p>
            <a:pPr lvl="1" eaLnBrk="1" hangingPunct="1">
              <a:defRPr/>
            </a:pPr>
            <a:r>
              <a:rPr lang="en-ZA" b="0" dirty="0" smtClean="0">
                <a:solidFill>
                  <a:srgbClr val="000000"/>
                </a:solidFill>
              </a:rPr>
              <a:t>We would need to establish a dedicated </a:t>
            </a:r>
            <a:r>
              <a:rPr lang="en-ZA" sz="3800" dirty="0" err="1" smtClean="0">
                <a:solidFill>
                  <a:srgbClr val="000000"/>
                </a:solidFill>
              </a:rPr>
              <a:t>behavioral</a:t>
            </a:r>
            <a:r>
              <a:rPr lang="en-ZA" sz="3800" dirty="0" smtClean="0">
                <a:solidFill>
                  <a:srgbClr val="000000"/>
                </a:solidFill>
              </a:rPr>
              <a:t>/ learning area </a:t>
            </a:r>
            <a:r>
              <a:rPr lang="en-ZA" b="0" dirty="0" smtClean="0">
                <a:solidFill>
                  <a:srgbClr val="000000"/>
                </a:solidFill>
              </a:rPr>
              <a:t>which will give students a “cool-down”, “vent frustration” place  to be at first which should eventually develop into a “problem solving” area to which students could come if they needed to “let off steam or if they needed longer term help. This would hopefully be as a result of the Self-Reflection training mentioned in Tier 1&amp;2.</a:t>
            </a:r>
          </a:p>
          <a:p>
            <a:pPr lvl="1" eaLnBrk="1" hangingPunct="1">
              <a:defRPr/>
            </a:pPr>
            <a:endParaRPr lang="en-ZA" b="0" dirty="0" smtClean="0">
              <a:solidFill>
                <a:srgbClr val="000000"/>
              </a:solidFill>
            </a:endParaRPr>
          </a:p>
          <a:p>
            <a:pPr lvl="1" eaLnBrk="1" hangingPunct="1">
              <a:defRPr/>
            </a:pPr>
            <a:endParaRPr lang="en-ZA" sz="1400" b="0" dirty="0" smtClean="0">
              <a:solidFill>
                <a:srgbClr val="000000"/>
              </a:solidFill>
            </a:endParaRP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68661019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a:solidFill>
                  <a:srgbClr val="4E4E44"/>
                </a:solidFill>
              </a:rPr>
              <a:t>PBIS in our School </a:t>
            </a:r>
            <a:br>
              <a:rPr lang="en-US" dirty="0">
                <a:solidFill>
                  <a:srgbClr val="4E4E44"/>
                </a:solidFill>
              </a:rPr>
            </a:br>
            <a:r>
              <a:rPr lang="en-US" sz="1400" dirty="0">
                <a:solidFill>
                  <a:srgbClr val="4E4E44"/>
                </a:solidFill>
              </a:rPr>
              <a:t>A </a:t>
            </a:r>
            <a:r>
              <a:rPr lang="en-GB" sz="1400" dirty="0">
                <a:solidFill>
                  <a:srgbClr val="4E4E44"/>
                </a:solidFill>
              </a:rPr>
              <a:t>School-wide Positive </a:t>
            </a:r>
            <a:r>
              <a:rPr lang="en-GB" sz="1400" dirty="0" err="1">
                <a:solidFill>
                  <a:srgbClr val="4E4E44"/>
                </a:solidFill>
              </a:rPr>
              <a:t>behavior</a:t>
            </a:r>
            <a:r>
              <a:rPr lang="en-GB" sz="1400" dirty="0">
                <a:solidFill>
                  <a:srgbClr val="4E4E44"/>
                </a:solidFill>
              </a:rPr>
              <a:t> Intervention and Support</a:t>
            </a:r>
            <a:r>
              <a:rPr lang="en-US" sz="1400" dirty="0">
                <a:solidFill>
                  <a:srgbClr val="4E4E44"/>
                </a:solidFill>
              </a:rPr>
              <a:t> Proposal</a:t>
            </a:r>
            <a:endParaRPr lang="en-ZA" dirty="0" smtClean="0"/>
          </a:p>
        </p:txBody>
      </p:sp>
      <p:sp>
        <p:nvSpPr>
          <p:cNvPr id="26627" name="Content Placeholder 2"/>
          <p:cNvSpPr>
            <a:spLocks noGrp="1"/>
          </p:cNvSpPr>
          <p:nvPr>
            <p:ph idx="1"/>
          </p:nvPr>
        </p:nvSpPr>
        <p:spPr/>
        <p:txBody>
          <a:bodyPr/>
          <a:lstStyle/>
          <a:p>
            <a:pPr eaLnBrk="1" hangingPunct="1">
              <a:buFont typeface="Wingdings" pitchFamily="2" charset="2"/>
              <a:buNone/>
            </a:pPr>
            <a:r>
              <a:rPr lang="en-US" dirty="0" smtClean="0">
                <a:solidFill>
                  <a:srgbClr val="000000"/>
                </a:solidFill>
              </a:rPr>
              <a:t>In order to apply these strategies, we need to develop school wide matrices that help us to start dealing with, for example in our context,  the issue of bullying.  </a:t>
            </a:r>
          </a:p>
          <a:p>
            <a:pPr eaLnBrk="1" hangingPunct="1">
              <a:buFont typeface="Wingdings" pitchFamily="2" charset="2"/>
              <a:buNone/>
            </a:pPr>
            <a:endParaRPr lang="en-US" dirty="0" smtClean="0">
              <a:solidFill>
                <a:srgbClr val="000000"/>
              </a:solidFill>
            </a:endParaRPr>
          </a:p>
          <a:p>
            <a:pPr eaLnBrk="1" hangingPunct="1">
              <a:buFont typeface="Wingdings" pitchFamily="2" charset="2"/>
              <a:buNone/>
            </a:pPr>
            <a:r>
              <a:rPr lang="en-US" dirty="0" smtClean="0">
                <a:solidFill>
                  <a:srgbClr val="000000"/>
                </a:solidFill>
              </a:rPr>
              <a:t>What follows is one of many suggested matrices that we could use to attempt to counter the effects of bullying.  It focuses on the positive behavioral aspect of “Respect for Others”.</a:t>
            </a:r>
          </a:p>
        </p:txBody>
      </p:sp>
      <p:sp>
        <p:nvSpPr>
          <p:cNvPr id="4"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170829758"/>
      </p:ext>
    </p:extLst>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graphicFrame>
        <p:nvGraphicFramePr>
          <p:cNvPr id="17411" name="Group 3"/>
          <p:cNvGraphicFramePr>
            <a:graphicFrameLocks noGrp="1"/>
          </p:cNvGraphicFramePr>
          <p:nvPr>
            <p:ph idx="4294967295"/>
          </p:nvPr>
        </p:nvGraphicFramePr>
        <p:xfrm>
          <a:off x="457200" y="762000"/>
          <a:ext cx="7620000" cy="5791199"/>
        </p:xfrm>
        <a:graphic>
          <a:graphicData uri="http://schemas.openxmlformats.org/drawingml/2006/table">
            <a:tbl>
              <a:tblPr/>
              <a:tblGrid>
                <a:gridCol w="1571134"/>
                <a:gridCol w="1571134"/>
                <a:gridCol w="1571134"/>
                <a:gridCol w="1571134"/>
                <a:gridCol w="1335464"/>
              </a:tblGrid>
              <a:tr h="792843">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cs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sz="2000" b="0" i="0" u="none" strike="noStrike" cap="none" normalizeH="0" baseline="0" smtClean="0">
                          <a:ln>
                            <a:noFill/>
                          </a:ln>
                          <a:solidFill>
                            <a:srgbClr val="000000"/>
                          </a:solidFill>
                          <a:effectLst/>
                          <a:latin typeface="Arial" charset="0"/>
                          <a:cs typeface="Arial" charset="0"/>
                        </a:rPr>
                        <a:t>Classroom</a:t>
                      </a:r>
                      <a:endParaRPr kumimoji="0" lang="en-GB" sz="20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sz="2000" b="0" i="0" u="none" strike="noStrike" cap="none" normalizeH="0" baseline="0" smtClean="0">
                          <a:ln>
                            <a:noFill/>
                          </a:ln>
                          <a:solidFill>
                            <a:srgbClr val="000000"/>
                          </a:solidFill>
                          <a:effectLst/>
                          <a:latin typeface="Arial" charset="0"/>
                          <a:cs typeface="Arial" charset="0"/>
                        </a:rPr>
                        <a:t>Playground</a:t>
                      </a:r>
                      <a:endParaRPr kumimoji="0" lang="en-GB" sz="20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sz="2000" b="0" i="0" u="none" strike="noStrike" cap="none" normalizeH="0" baseline="0" smtClean="0">
                          <a:ln>
                            <a:noFill/>
                          </a:ln>
                          <a:solidFill>
                            <a:srgbClr val="000000"/>
                          </a:solidFill>
                          <a:effectLst/>
                          <a:latin typeface="Arial" charset="0"/>
                          <a:cs typeface="Arial" charset="0"/>
                        </a:rPr>
                        <a:t>Restroom</a:t>
                      </a:r>
                      <a:endParaRPr kumimoji="0" lang="en-GB" sz="20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sz="2000" b="0" i="0" u="none" strike="noStrike" cap="none" normalizeH="0" baseline="0" smtClean="0">
                          <a:ln>
                            <a:noFill/>
                          </a:ln>
                          <a:solidFill>
                            <a:srgbClr val="000000"/>
                          </a:solidFill>
                          <a:effectLst/>
                          <a:latin typeface="Arial" charset="0"/>
                          <a:cs typeface="Arial" charset="0"/>
                        </a:rPr>
                        <a:t>Residences</a:t>
                      </a:r>
                      <a:endParaRPr kumimoji="0" lang="en-GB" sz="20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2271">
                <a:tc vMerge="1">
                  <a:txBody>
                    <a:bodyPr/>
                    <a:lstStyle/>
                    <a:p>
                      <a:endParaRPr lang="en-Z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Raise hand when you want to speak</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Remember safety comes first</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Keep the area as neat as you found it or even neater.</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Treat other’s property with respect</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3814">
                <a:tc vMerge="1">
                  <a:txBody>
                    <a:bodyPr/>
                    <a:lstStyle/>
                    <a:p>
                      <a:endParaRPr lang="en-Z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Remember to listen to other’s point of view</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Try to give everyone a chance with the ball</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Wait your 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Remember that others may be studying when you are enjoying free time</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2271">
                <a:tc vMerge="1">
                  <a:txBody>
                    <a:bodyPr/>
                    <a:lstStyle/>
                    <a:p>
                      <a:endParaRPr lang="en-ZA"/>
                    </a:p>
                  </a:txBody>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Prefer others</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Try to help those who are battling</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smtClean="0">
                          <a:ln>
                            <a:noFill/>
                          </a:ln>
                          <a:solidFill>
                            <a:srgbClr val="000000"/>
                          </a:solidFill>
                          <a:effectLst/>
                          <a:latin typeface="Arial" charset="0"/>
                          <a:cs typeface="Arial" charset="0"/>
                        </a:rPr>
                        <a:t>Wash your hands and help others to remember as well</a:t>
                      </a:r>
                      <a:endParaRPr kumimoji="0" lang="en-GB" sz="1600" b="0" i="0" u="none" strike="noStrike" cap="none" normalizeH="0" baseline="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ZA" sz="1600" b="0" i="0" u="none" strike="noStrike" cap="none" normalizeH="0" baseline="0" dirty="0" smtClean="0">
                          <a:ln>
                            <a:noFill/>
                          </a:ln>
                          <a:solidFill>
                            <a:srgbClr val="000000"/>
                          </a:solidFill>
                          <a:effectLst/>
                          <a:latin typeface="Arial" charset="0"/>
                          <a:cs typeface="Arial" charset="0"/>
                        </a:rPr>
                        <a:t>Help to create a caring community</a:t>
                      </a:r>
                      <a:endParaRPr kumimoji="0" lang="en-GB" sz="1600" b="0" i="0" u="none" strike="noStrike" cap="none" normalizeH="0" baseline="0" dirty="0" smtClean="0">
                        <a:ln>
                          <a:noFill/>
                        </a:ln>
                        <a:solidFill>
                          <a:srgbClr val="000000"/>
                        </a:solidFill>
                        <a:effectLst/>
                        <a:latin typeface="Arial" charset="0"/>
                        <a:cs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80" name="Text Box 32"/>
          <p:cNvSpPr txBox="1">
            <a:spLocks noChangeArrowheads="1"/>
          </p:cNvSpPr>
          <p:nvPr/>
        </p:nvSpPr>
        <p:spPr bwMode="auto">
          <a:xfrm rot="-5400000">
            <a:off x="-307182" y="3736182"/>
            <a:ext cx="3205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ZA" sz="2400">
                <a:solidFill>
                  <a:srgbClr val="000000"/>
                </a:solidFill>
              </a:rPr>
              <a:t>Respect for others</a:t>
            </a:r>
            <a:endParaRPr lang="en-GB" sz="2400">
              <a:solidFill>
                <a:srgbClr val="000000"/>
              </a:solidFill>
            </a:endParaRPr>
          </a:p>
        </p:txBody>
      </p:sp>
      <p:sp>
        <p:nvSpPr>
          <p:cNvPr id="9"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049154999"/>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28675" name="Rectangle 3"/>
          <p:cNvSpPr>
            <a:spLocks noGrp="1" noChangeArrowheads="1"/>
          </p:cNvSpPr>
          <p:nvPr>
            <p:ph type="body" idx="1"/>
          </p:nvPr>
        </p:nvSpPr>
        <p:spPr>
          <a:xfrm>
            <a:off x="228600" y="685800"/>
            <a:ext cx="7848600" cy="5776913"/>
          </a:xfrm>
        </p:spPr>
        <p:txBody>
          <a:bodyPr>
            <a:normAutofit fontScale="85000" lnSpcReduction="20000"/>
          </a:bodyPr>
          <a:lstStyle/>
          <a:p>
            <a:pPr eaLnBrk="1" hangingPunct="1">
              <a:lnSpc>
                <a:spcPct val="120000"/>
              </a:lnSpc>
              <a:spcBef>
                <a:spcPts val="0"/>
              </a:spcBef>
              <a:spcAft>
                <a:spcPts val="0"/>
              </a:spcAft>
              <a:buFont typeface="Wingdings" pitchFamily="2" charset="2"/>
              <a:buNone/>
              <a:defRPr/>
            </a:pPr>
            <a:r>
              <a:rPr lang="en-US" sz="2400" dirty="0" smtClean="0">
                <a:solidFill>
                  <a:srgbClr val="000000"/>
                </a:solidFill>
              </a:rPr>
              <a:t>Here are some strategies for the implementation at the school-wide and Classroom level of this or other matrices: </a:t>
            </a:r>
          </a:p>
          <a:p>
            <a:pPr eaLnBrk="1" hangingPunct="1">
              <a:lnSpc>
                <a:spcPct val="120000"/>
              </a:lnSpc>
              <a:spcBef>
                <a:spcPts val="0"/>
              </a:spcBef>
              <a:spcAft>
                <a:spcPts val="0"/>
              </a:spcAft>
              <a:buFont typeface="Wingdings" pitchFamily="2" charset="2"/>
              <a:buNone/>
              <a:defRPr/>
            </a:pPr>
            <a:endParaRPr lang="en-US" sz="2400" dirty="0" smtClean="0">
              <a:solidFill>
                <a:srgbClr val="000000"/>
              </a:solidFill>
            </a:endParaRPr>
          </a:p>
          <a:p>
            <a:pPr eaLnBrk="1" hangingPunct="1">
              <a:lnSpc>
                <a:spcPct val="120000"/>
              </a:lnSpc>
              <a:spcBef>
                <a:spcPts val="0"/>
              </a:spcBef>
              <a:spcAft>
                <a:spcPts val="0"/>
              </a:spcAft>
              <a:defRPr/>
            </a:pPr>
            <a:r>
              <a:rPr lang="en-US" sz="2400" u="sng" dirty="0" smtClean="0">
                <a:solidFill>
                  <a:srgbClr val="000000"/>
                </a:solidFill>
              </a:rPr>
              <a:t>Direct teaching</a:t>
            </a:r>
            <a:r>
              <a:rPr lang="en-US" sz="2400" dirty="0" smtClean="0">
                <a:solidFill>
                  <a:srgbClr val="000000"/>
                </a:solidFill>
              </a:rPr>
              <a:t> – in the classroom, residences, assemblies and in extra curricular activities.  We should aim to integrate specific elements of our PBIS matrix into our lessons.  We will also develop and/or source relevant lesson plans.</a:t>
            </a:r>
          </a:p>
          <a:p>
            <a:pPr eaLnBrk="1" hangingPunct="1">
              <a:lnSpc>
                <a:spcPct val="120000"/>
              </a:lnSpc>
              <a:spcBef>
                <a:spcPts val="0"/>
              </a:spcBef>
              <a:spcAft>
                <a:spcPts val="0"/>
              </a:spcAft>
              <a:defRPr/>
            </a:pPr>
            <a:r>
              <a:rPr lang="en-US" sz="2400" u="sng" dirty="0" smtClean="0">
                <a:solidFill>
                  <a:srgbClr val="000000"/>
                </a:solidFill>
              </a:rPr>
              <a:t>Informal teaching</a:t>
            </a:r>
            <a:r>
              <a:rPr lang="en-US" sz="2400" dirty="0" smtClean="0">
                <a:solidFill>
                  <a:srgbClr val="000000"/>
                </a:solidFill>
              </a:rPr>
              <a:t> – modeling, referring to the disciplinary elements while teaching, target and look for desired behaviors and reward them.</a:t>
            </a:r>
          </a:p>
          <a:p>
            <a:pPr eaLnBrk="1" hangingPunct="1">
              <a:lnSpc>
                <a:spcPct val="120000"/>
              </a:lnSpc>
              <a:spcBef>
                <a:spcPts val="0"/>
              </a:spcBef>
              <a:spcAft>
                <a:spcPts val="0"/>
              </a:spcAft>
              <a:defRPr/>
            </a:pPr>
            <a:r>
              <a:rPr lang="en-US" sz="2400" u="sng" dirty="0" smtClean="0">
                <a:solidFill>
                  <a:srgbClr val="000000"/>
                </a:solidFill>
              </a:rPr>
              <a:t>Visual reinforcement</a:t>
            </a:r>
            <a:r>
              <a:rPr lang="en-US" sz="2400" dirty="0" smtClean="0">
                <a:solidFill>
                  <a:srgbClr val="000000"/>
                </a:solidFill>
              </a:rPr>
              <a:t> – bulletin boards, posters, on the school intra- and internet, assembly skits, etc.</a:t>
            </a:r>
          </a:p>
          <a:p>
            <a:pPr eaLnBrk="1" hangingPunct="1">
              <a:lnSpc>
                <a:spcPct val="120000"/>
              </a:lnSpc>
              <a:spcBef>
                <a:spcPts val="0"/>
              </a:spcBef>
              <a:spcAft>
                <a:spcPts val="0"/>
              </a:spcAft>
              <a:defRPr/>
            </a:pPr>
            <a:r>
              <a:rPr lang="en-US" sz="2400" u="sng" dirty="0" smtClean="0">
                <a:solidFill>
                  <a:srgbClr val="000000"/>
                </a:solidFill>
              </a:rPr>
              <a:t>Positive reinforcement</a:t>
            </a:r>
            <a:r>
              <a:rPr lang="en-US" sz="2400" dirty="0" smtClean="0">
                <a:solidFill>
                  <a:srgbClr val="000000"/>
                </a:solidFill>
              </a:rPr>
              <a:t> – seeking and acknowledging examples of desired characteristics, make available and encourage the issuing of “caught you doing something right” notes by both staff and students, special awards?</a:t>
            </a:r>
          </a:p>
          <a:p>
            <a:pPr lvl="1" eaLnBrk="1" hangingPunct="1">
              <a:lnSpc>
                <a:spcPct val="120000"/>
              </a:lnSpc>
              <a:spcBef>
                <a:spcPts val="0"/>
              </a:spcBef>
              <a:spcAft>
                <a:spcPts val="0"/>
              </a:spcAft>
              <a:buClr>
                <a:schemeClr val="tx1"/>
              </a:buClr>
              <a:buFont typeface="Wingdings" pitchFamily="2" charset="2"/>
              <a:buChar char="§"/>
              <a:defRPr/>
            </a:pPr>
            <a:endParaRPr lang="en-US" sz="2400" dirty="0">
              <a:solidFill>
                <a:srgbClr val="000000"/>
              </a:solidFill>
            </a:endParaRPr>
          </a:p>
          <a:p>
            <a:pPr eaLnBrk="1" hangingPunct="1">
              <a:lnSpc>
                <a:spcPct val="120000"/>
              </a:lnSpc>
              <a:spcBef>
                <a:spcPts val="0"/>
              </a:spcBef>
              <a:spcAft>
                <a:spcPts val="0"/>
              </a:spcAft>
              <a:buFont typeface="Wingdings" pitchFamily="2" charset="2"/>
              <a:buNone/>
              <a:defRPr/>
            </a:pPr>
            <a:r>
              <a:rPr lang="en-US" sz="2400" dirty="0" smtClean="0">
                <a:solidFill>
                  <a:srgbClr val="000000"/>
                </a:solidFill>
              </a:rPr>
              <a:t>A new matrix will be chosen to be the focus of each week</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92329182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solidFill>
                  <a:srgbClr val="000000"/>
                </a:solidFill>
              </a:rPr>
              <a:t>PBIS in our School </a:t>
            </a:r>
            <a:br>
              <a:rPr lang="en-US" smtClean="0">
                <a:solidFill>
                  <a:srgbClr val="000000"/>
                </a:solidFill>
              </a:rPr>
            </a:br>
            <a:r>
              <a:rPr lang="en-US" sz="1400" smtClean="0">
                <a:solidFill>
                  <a:srgbClr val="000000"/>
                </a:solidFill>
              </a:rPr>
              <a:t>A </a:t>
            </a:r>
            <a:r>
              <a:rPr lang="en-GB" sz="1400" smtClean="0">
                <a:solidFill>
                  <a:srgbClr val="000000"/>
                </a:solidFill>
              </a:rPr>
              <a:t>School-wide Positive behavior Intervention and Support</a:t>
            </a:r>
            <a:r>
              <a:rPr lang="en-US" sz="1400" smtClean="0">
                <a:solidFill>
                  <a:srgbClr val="000000"/>
                </a:solidFill>
              </a:rPr>
              <a:t> Proposal</a:t>
            </a:r>
          </a:p>
        </p:txBody>
      </p:sp>
      <p:sp>
        <p:nvSpPr>
          <p:cNvPr id="29699" name="Oval 3"/>
          <p:cNvSpPr>
            <a:spLocks noChangeArrowheads="1"/>
          </p:cNvSpPr>
          <p:nvPr/>
        </p:nvSpPr>
        <p:spPr bwMode="auto">
          <a:xfrm>
            <a:off x="3429000" y="3429000"/>
            <a:ext cx="1600200" cy="1600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b="1">
                <a:solidFill>
                  <a:srgbClr val="000000"/>
                </a:solidFill>
                <a:latin typeface="Garamond" pitchFamily="18" charset="0"/>
              </a:rPr>
              <a:t>PBIS</a:t>
            </a:r>
          </a:p>
          <a:p>
            <a:pPr algn="ctr" eaLnBrk="0" fontAlgn="base" hangingPunct="0">
              <a:spcBef>
                <a:spcPct val="0"/>
              </a:spcBef>
              <a:spcAft>
                <a:spcPct val="0"/>
              </a:spcAft>
            </a:pPr>
            <a:r>
              <a:rPr lang="en-US" b="1">
                <a:solidFill>
                  <a:srgbClr val="000000"/>
                </a:solidFill>
                <a:latin typeface="Garamond" pitchFamily="18" charset="0"/>
              </a:rPr>
              <a:t>Implementation</a:t>
            </a:r>
          </a:p>
          <a:p>
            <a:pPr algn="ctr" eaLnBrk="0" fontAlgn="base" hangingPunct="0">
              <a:spcBef>
                <a:spcPct val="0"/>
              </a:spcBef>
              <a:spcAft>
                <a:spcPct val="0"/>
              </a:spcAft>
            </a:pPr>
            <a:r>
              <a:rPr lang="en-US" b="1">
                <a:solidFill>
                  <a:srgbClr val="000000"/>
                </a:solidFill>
                <a:latin typeface="Garamond" pitchFamily="18" charset="0"/>
              </a:rPr>
              <a:t> &amp; Integration</a:t>
            </a:r>
          </a:p>
          <a:p>
            <a:pPr algn="ctr" eaLnBrk="0" fontAlgn="base" hangingPunct="0">
              <a:spcBef>
                <a:spcPct val="0"/>
              </a:spcBef>
              <a:spcAft>
                <a:spcPct val="0"/>
              </a:spcAft>
            </a:pPr>
            <a:r>
              <a:rPr lang="en-US" b="1">
                <a:solidFill>
                  <a:srgbClr val="000000"/>
                </a:solidFill>
                <a:latin typeface="Garamond" pitchFamily="18" charset="0"/>
              </a:rPr>
              <a:t> </a:t>
            </a:r>
          </a:p>
        </p:txBody>
      </p:sp>
      <p:sp>
        <p:nvSpPr>
          <p:cNvPr id="29700" name="Line 4"/>
          <p:cNvSpPr>
            <a:spLocks noChangeShapeType="1"/>
          </p:cNvSpPr>
          <p:nvPr/>
        </p:nvSpPr>
        <p:spPr bwMode="auto">
          <a:xfrm>
            <a:off x="5029200" y="4343400"/>
            <a:ext cx="297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01" name="Line 5"/>
          <p:cNvSpPr>
            <a:spLocks noChangeShapeType="1"/>
          </p:cNvSpPr>
          <p:nvPr/>
        </p:nvSpPr>
        <p:spPr bwMode="auto">
          <a:xfrm flipH="1">
            <a:off x="1371600" y="4800600"/>
            <a:ext cx="2286000" cy="1654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02" name="Line 6"/>
          <p:cNvSpPr>
            <a:spLocks noChangeShapeType="1"/>
          </p:cNvSpPr>
          <p:nvPr/>
        </p:nvSpPr>
        <p:spPr bwMode="auto">
          <a:xfrm flipV="1">
            <a:off x="4800600" y="3048000"/>
            <a:ext cx="1066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03" name="Line 7"/>
          <p:cNvSpPr>
            <a:spLocks noChangeShapeType="1"/>
          </p:cNvSpPr>
          <p:nvPr/>
        </p:nvSpPr>
        <p:spPr bwMode="auto">
          <a:xfrm>
            <a:off x="4876800" y="4724400"/>
            <a:ext cx="3048000" cy="1755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04" name="Line 8"/>
          <p:cNvSpPr>
            <a:spLocks noChangeShapeType="1"/>
          </p:cNvSpPr>
          <p:nvPr/>
        </p:nvSpPr>
        <p:spPr bwMode="auto">
          <a:xfrm flipH="1" flipV="1">
            <a:off x="373063" y="3805238"/>
            <a:ext cx="3132137" cy="7445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05" name="Text Box 9"/>
          <p:cNvSpPr txBox="1">
            <a:spLocks noChangeArrowheads="1"/>
          </p:cNvSpPr>
          <p:nvPr/>
        </p:nvSpPr>
        <p:spPr bwMode="auto">
          <a:xfrm rot="-562891">
            <a:off x="76200" y="3976688"/>
            <a:ext cx="1143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Discipline</a:t>
            </a:r>
          </a:p>
        </p:txBody>
      </p:sp>
      <p:sp>
        <p:nvSpPr>
          <p:cNvPr id="29706" name="Text Box 10"/>
          <p:cNvSpPr txBox="1">
            <a:spLocks noChangeArrowheads="1"/>
          </p:cNvSpPr>
          <p:nvPr/>
        </p:nvSpPr>
        <p:spPr bwMode="auto">
          <a:xfrm rot="2542404">
            <a:off x="796925" y="3429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Devotions</a:t>
            </a:r>
          </a:p>
        </p:txBody>
      </p:sp>
      <p:sp>
        <p:nvSpPr>
          <p:cNvPr id="29707" name="Text Box 11"/>
          <p:cNvSpPr txBox="1">
            <a:spLocks noChangeArrowheads="1"/>
          </p:cNvSpPr>
          <p:nvPr/>
        </p:nvSpPr>
        <p:spPr bwMode="auto">
          <a:xfrm rot="-1707929">
            <a:off x="4559300" y="3103563"/>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Discussion</a:t>
            </a:r>
          </a:p>
        </p:txBody>
      </p:sp>
      <p:sp>
        <p:nvSpPr>
          <p:cNvPr id="29708" name="Text Box 12"/>
          <p:cNvSpPr txBox="1">
            <a:spLocks noChangeArrowheads="1"/>
          </p:cNvSpPr>
          <p:nvPr/>
        </p:nvSpPr>
        <p:spPr bwMode="auto">
          <a:xfrm rot="1879911">
            <a:off x="1676400" y="48006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Coaching</a:t>
            </a:r>
          </a:p>
        </p:txBody>
      </p:sp>
      <p:sp>
        <p:nvSpPr>
          <p:cNvPr id="29709" name="Text Box 13"/>
          <p:cNvSpPr txBox="1">
            <a:spLocks noChangeArrowheads="1"/>
          </p:cNvSpPr>
          <p:nvPr/>
        </p:nvSpPr>
        <p:spPr bwMode="auto">
          <a:xfrm rot="-4265376">
            <a:off x="2173287" y="5749926"/>
            <a:ext cx="6207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Fans</a:t>
            </a:r>
          </a:p>
        </p:txBody>
      </p:sp>
      <p:sp>
        <p:nvSpPr>
          <p:cNvPr id="29710" name="Text Box 14"/>
          <p:cNvSpPr txBox="1">
            <a:spLocks noChangeArrowheads="1"/>
          </p:cNvSpPr>
          <p:nvPr/>
        </p:nvSpPr>
        <p:spPr bwMode="auto">
          <a:xfrm>
            <a:off x="1371600" y="5192713"/>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Skills</a:t>
            </a:r>
          </a:p>
        </p:txBody>
      </p:sp>
      <p:sp>
        <p:nvSpPr>
          <p:cNvPr id="29711" name="Text Box 15"/>
          <p:cNvSpPr txBox="1">
            <a:spLocks noChangeArrowheads="1"/>
          </p:cNvSpPr>
          <p:nvPr/>
        </p:nvSpPr>
        <p:spPr bwMode="auto">
          <a:xfrm rot="-2087429">
            <a:off x="1154113" y="5711825"/>
            <a:ext cx="15128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Sportsmanship</a:t>
            </a:r>
          </a:p>
        </p:txBody>
      </p:sp>
      <p:sp>
        <p:nvSpPr>
          <p:cNvPr id="29712" name="Text Box 16"/>
          <p:cNvSpPr txBox="1">
            <a:spLocks noChangeArrowheads="1"/>
          </p:cNvSpPr>
          <p:nvPr/>
        </p:nvSpPr>
        <p:spPr bwMode="auto">
          <a:xfrm rot="-1945384">
            <a:off x="2590800" y="4800600"/>
            <a:ext cx="12985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Sports/ Extra-murals</a:t>
            </a:r>
          </a:p>
        </p:txBody>
      </p:sp>
      <p:sp>
        <p:nvSpPr>
          <p:cNvPr id="29713" name="Text Box 17"/>
          <p:cNvSpPr txBox="1">
            <a:spLocks noChangeArrowheads="1"/>
          </p:cNvSpPr>
          <p:nvPr/>
        </p:nvSpPr>
        <p:spPr bwMode="auto">
          <a:xfrm rot="150434">
            <a:off x="5168900" y="5643563"/>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NHS/Other</a:t>
            </a:r>
          </a:p>
        </p:txBody>
      </p:sp>
      <p:sp>
        <p:nvSpPr>
          <p:cNvPr id="29714" name="Text Box 18"/>
          <p:cNvSpPr txBox="1">
            <a:spLocks noChangeArrowheads="1"/>
          </p:cNvSpPr>
          <p:nvPr/>
        </p:nvSpPr>
        <p:spPr bwMode="auto">
          <a:xfrm rot="-1187836">
            <a:off x="6362700" y="5165725"/>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Residence Council</a:t>
            </a:r>
          </a:p>
        </p:txBody>
      </p:sp>
      <p:sp>
        <p:nvSpPr>
          <p:cNvPr id="29715" name="Text Box 19"/>
          <p:cNvSpPr txBox="1">
            <a:spLocks noChangeArrowheads="1"/>
          </p:cNvSpPr>
          <p:nvPr/>
        </p:nvSpPr>
        <p:spPr bwMode="auto">
          <a:xfrm rot="1793181">
            <a:off x="6451600" y="586898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Student Council</a:t>
            </a:r>
          </a:p>
        </p:txBody>
      </p:sp>
      <p:sp>
        <p:nvSpPr>
          <p:cNvPr id="29716" name="Text Box 20"/>
          <p:cNvSpPr txBox="1">
            <a:spLocks noChangeArrowheads="1"/>
          </p:cNvSpPr>
          <p:nvPr/>
        </p:nvSpPr>
        <p:spPr bwMode="auto">
          <a:xfrm rot="1660006">
            <a:off x="4876800" y="4949825"/>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Student Leaders</a:t>
            </a:r>
          </a:p>
        </p:txBody>
      </p:sp>
      <p:sp>
        <p:nvSpPr>
          <p:cNvPr id="29717" name="Line 21"/>
          <p:cNvSpPr>
            <a:spLocks noChangeShapeType="1"/>
          </p:cNvSpPr>
          <p:nvPr/>
        </p:nvSpPr>
        <p:spPr bwMode="auto">
          <a:xfrm flipV="1">
            <a:off x="6611938" y="5254625"/>
            <a:ext cx="1389062" cy="469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18" name="Line 22"/>
          <p:cNvSpPr>
            <a:spLocks noChangeShapeType="1"/>
          </p:cNvSpPr>
          <p:nvPr/>
        </p:nvSpPr>
        <p:spPr bwMode="auto">
          <a:xfrm>
            <a:off x="5562600" y="5711825"/>
            <a:ext cx="1077913" cy="269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19" name="Line 23"/>
          <p:cNvSpPr>
            <a:spLocks noChangeShapeType="1"/>
          </p:cNvSpPr>
          <p:nvPr/>
        </p:nvSpPr>
        <p:spPr bwMode="auto">
          <a:xfrm flipH="1">
            <a:off x="2514600" y="5483225"/>
            <a:ext cx="2286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20" name="Line 24"/>
          <p:cNvSpPr>
            <a:spLocks noChangeShapeType="1"/>
          </p:cNvSpPr>
          <p:nvPr/>
        </p:nvSpPr>
        <p:spPr bwMode="auto">
          <a:xfrm flipH="1">
            <a:off x="1752600" y="5483225"/>
            <a:ext cx="99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21" name="Line 25"/>
          <p:cNvSpPr>
            <a:spLocks noChangeShapeType="1"/>
          </p:cNvSpPr>
          <p:nvPr/>
        </p:nvSpPr>
        <p:spPr bwMode="auto">
          <a:xfrm flipH="1" flipV="1">
            <a:off x="1752600" y="4873625"/>
            <a:ext cx="990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22" name="Text Box 26"/>
          <p:cNvSpPr txBox="1">
            <a:spLocks noChangeArrowheads="1"/>
          </p:cNvSpPr>
          <p:nvPr/>
        </p:nvSpPr>
        <p:spPr bwMode="auto">
          <a:xfrm rot="684393">
            <a:off x="173038" y="277177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Conversations</a:t>
            </a:r>
          </a:p>
        </p:txBody>
      </p:sp>
      <p:sp>
        <p:nvSpPr>
          <p:cNvPr id="29723" name="Text Box 27"/>
          <p:cNvSpPr txBox="1">
            <a:spLocks noChangeArrowheads="1"/>
          </p:cNvSpPr>
          <p:nvPr/>
        </p:nvSpPr>
        <p:spPr bwMode="auto">
          <a:xfrm rot="797705">
            <a:off x="6269038" y="4552950"/>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Admin./Support</a:t>
            </a:r>
          </a:p>
        </p:txBody>
      </p:sp>
      <p:sp>
        <p:nvSpPr>
          <p:cNvPr id="29724" name="Text Box 28"/>
          <p:cNvSpPr txBox="1">
            <a:spLocks noChangeArrowheads="1"/>
          </p:cNvSpPr>
          <p:nvPr/>
        </p:nvSpPr>
        <p:spPr bwMode="auto">
          <a:xfrm rot="-648582">
            <a:off x="6848475" y="3800475"/>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Dorm</a:t>
            </a:r>
          </a:p>
        </p:txBody>
      </p:sp>
      <p:sp>
        <p:nvSpPr>
          <p:cNvPr id="29725" name="Text Box 29"/>
          <p:cNvSpPr txBox="1">
            <a:spLocks noChangeArrowheads="1"/>
          </p:cNvSpPr>
          <p:nvPr/>
        </p:nvSpPr>
        <p:spPr bwMode="auto">
          <a:xfrm rot="3681849">
            <a:off x="1443832" y="3421856"/>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Check-in</a:t>
            </a:r>
          </a:p>
        </p:txBody>
      </p:sp>
      <p:sp>
        <p:nvSpPr>
          <p:cNvPr id="29726" name="Text Box 30"/>
          <p:cNvSpPr txBox="1">
            <a:spLocks noChangeArrowheads="1"/>
          </p:cNvSpPr>
          <p:nvPr/>
        </p:nvSpPr>
        <p:spPr bwMode="auto">
          <a:xfrm>
            <a:off x="6821488" y="4068763"/>
            <a:ext cx="12541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Employees</a:t>
            </a:r>
          </a:p>
        </p:txBody>
      </p:sp>
      <p:sp>
        <p:nvSpPr>
          <p:cNvPr id="29727" name="Text Box 31"/>
          <p:cNvSpPr txBox="1">
            <a:spLocks noChangeArrowheads="1"/>
          </p:cNvSpPr>
          <p:nvPr/>
        </p:nvSpPr>
        <p:spPr bwMode="auto">
          <a:xfrm rot="-2774414">
            <a:off x="5958682" y="3204368"/>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Age-Appropriate</a:t>
            </a:r>
          </a:p>
        </p:txBody>
      </p:sp>
      <p:sp>
        <p:nvSpPr>
          <p:cNvPr id="29728" name="Text Box 32"/>
          <p:cNvSpPr txBox="1">
            <a:spLocks noChangeArrowheads="1"/>
          </p:cNvSpPr>
          <p:nvPr/>
        </p:nvSpPr>
        <p:spPr bwMode="auto">
          <a:xfrm rot="-1559305">
            <a:off x="6750050" y="3509963"/>
            <a:ext cx="84772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School</a:t>
            </a:r>
          </a:p>
        </p:txBody>
      </p:sp>
      <p:sp>
        <p:nvSpPr>
          <p:cNvPr id="29729" name="Text Box 33"/>
          <p:cNvSpPr txBox="1">
            <a:spLocks noChangeArrowheads="1"/>
          </p:cNvSpPr>
          <p:nvPr/>
        </p:nvSpPr>
        <p:spPr bwMode="auto">
          <a:xfrm>
            <a:off x="4991100" y="4062413"/>
            <a:ext cx="10668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Bulletin Boards</a:t>
            </a:r>
          </a:p>
        </p:txBody>
      </p:sp>
      <p:sp>
        <p:nvSpPr>
          <p:cNvPr id="29730" name="Line 34"/>
          <p:cNvSpPr>
            <a:spLocks noChangeShapeType="1"/>
          </p:cNvSpPr>
          <p:nvPr/>
        </p:nvSpPr>
        <p:spPr bwMode="auto">
          <a:xfrm flipV="1">
            <a:off x="6096000" y="2816225"/>
            <a:ext cx="1568450" cy="1528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31" name="Line 35"/>
          <p:cNvSpPr>
            <a:spLocks noChangeShapeType="1"/>
          </p:cNvSpPr>
          <p:nvPr/>
        </p:nvSpPr>
        <p:spPr bwMode="auto">
          <a:xfrm flipV="1">
            <a:off x="6119813" y="3502025"/>
            <a:ext cx="1728787"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32" name="Line 36"/>
          <p:cNvSpPr>
            <a:spLocks noChangeShapeType="1"/>
          </p:cNvSpPr>
          <p:nvPr/>
        </p:nvSpPr>
        <p:spPr bwMode="auto">
          <a:xfrm flipV="1">
            <a:off x="6096000" y="3959225"/>
            <a:ext cx="1981200" cy="38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33" name="Line 37"/>
          <p:cNvSpPr>
            <a:spLocks noChangeShapeType="1"/>
          </p:cNvSpPr>
          <p:nvPr/>
        </p:nvSpPr>
        <p:spPr bwMode="auto">
          <a:xfrm>
            <a:off x="6096000" y="4343400"/>
            <a:ext cx="1981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34" name="Text Box 38"/>
          <p:cNvSpPr txBox="1">
            <a:spLocks noChangeArrowheads="1"/>
          </p:cNvSpPr>
          <p:nvPr/>
        </p:nvSpPr>
        <p:spPr bwMode="auto">
          <a:xfrm rot="-1898387">
            <a:off x="304800" y="43434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Rewards</a:t>
            </a:r>
          </a:p>
        </p:txBody>
      </p:sp>
      <p:sp>
        <p:nvSpPr>
          <p:cNvPr id="29735" name="Text Box 39"/>
          <p:cNvSpPr txBox="1">
            <a:spLocks noChangeArrowheads="1"/>
          </p:cNvSpPr>
          <p:nvPr/>
        </p:nvSpPr>
        <p:spPr bwMode="auto">
          <a:xfrm rot="-2670225">
            <a:off x="5678488" y="1498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Residence Chats at Check-in</a:t>
            </a:r>
          </a:p>
        </p:txBody>
      </p:sp>
      <p:sp>
        <p:nvSpPr>
          <p:cNvPr id="29736" name="Text Box 40"/>
          <p:cNvSpPr txBox="1">
            <a:spLocks noChangeArrowheads="1"/>
          </p:cNvSpPr>
          <p:nvPr/>
        </p:nvSpPr>
        <p:spPr bwMode="auto">
          <a:xfrm rot="-412011">
            <a:off x="6248400" y="2667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Chapel</a:t>
            </a:r>
          </a:p>
        </p:txBody>
      </p:sp>
      <p:sp>
        <p:nvSpPr>
          <p:cNvPr id="29737" name="Text Box 41"/>
          <p:cNvSpPr txBox="1">
            <a:spLocks noChangeArrowheads="1"/>
          </p:cNvSpPr>
          <p:nvPr/>
        </p:nvSpPr>
        <p:spPr bwMode="auto">
          <a:xfrm rot="2532437">
            <a:off x="4038600" y="534828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Publications</a:t>
            </a:r>
          </a:p>
        </p:txBody>
      </p:sp>
      <p:sp>
        <p:nvSpPr>
          <p:cNvPr id="29738" name="Text Box 42"/>
          <p:cNvSpPr txBox="1">
            <a:spLocks noChangeArrowheads="1"/>
          </p:cNvSpPr>
          <p:nvPr/>
        </p:nvSpPr>
        <p:spPr bwMode="auto">
          <a:xfrm rot="-4136084">
            <a:off x="5576888" y="1490663"/>
            <a:ext cx="12938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Assemblies</a:t>
            </a:r>
          </a:p>
        </p:txBody>
      </p:sp>
      <p:sp>
        <p:nvSpPr>
          <p:cNvPr id="29739" name="Text Box 43"/>
          <p:cNvSpPr txBox="1">
            <a:spLocks noChangeArrowheads="1"/>
          </p:cNvSpPr>
          <p:nvPr/>
        </p:nvSpPr>
        <p:spPr bwMode="auto">
          <a:xfrm rot="-5633672">
            <a:off x="4972844" y="2110582"/>
            <a:ext cx="1524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Staff Meetings</a:t>
            </a:r>
          </a:p>
        </p:txBody>
      </p:sp>
      <p:sp>
        <p:nvSpPr>
          <p:cNvPr id="29740" name="Line 44"/>
          <p:cNvSpPr>
            <a:spLocks noChangeShapeType="1"/>
          </p:cNvSpPr>
          <p:nvPr/>
        </p:nvSpPr>
        <p:spPr bwMode="auto">
          <a:xfrm flipV="1">
            <a:off x="5867400" y="2895600"/>
            <a:ext cx="1295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1" name="Line 45"/>
          <p:cNvSpPr>
            <a:spLocks noChangeShapeType="1"/>
          </p:cNvSpPr>
          <p:nvPr/>
        </p:nvSpPr>
        <p:spPr bwMode="auto">
          <a:xfrm flipV="1">
            <a:off x="5867400" y="1066800"/>
            <a:ext cx="782638"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2" name="Line 46"/>
          <p:cNvSpPr>
            <a:spLocks noChangeShapeType="1"/>
          </p:cNvSpPr>
          <p:nvPr/>
        </p:nvSpPr>
        <p:spPr bwMode="auto">
          <a:xfrm flipH="1" flipV="1">
            <a:off x="5800725" y="1600200"/>
            <a:ext cx="66675"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3" name="Line 47"/>
          <p:cNvSpPr>
            <a:spLocks noChangeShapeType="1"/>
          </p:cNvSpPr>
          <p:nvPr/>
        </p:nvSpPr>
        <p:spPr bwMode="auto">
          <a:xfrm flipH="1" flipV="1">
            <a:off x="1585913" y="3270250"/>
            <a:ext cx="530225" cy="958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4" name="Line 48"/>
          <p:cNvSpPr>
            <a:spLocks noChangeShapeType="1"/>
          </p:cNvSpPr>
          <p:nvPr/>
        </p:nvSpPr>
        <p:spPr bwMode="auto">
          <a:xfrm flipH="1" flipV="1">
            <a:off x="800100" y="3265488"/>
            <a:ext cx="952500" cy="862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5" name="Line 49"/>
          <p:cNvSpPr>
            <a:spLocks noChangeShapeType="1"/>
          </p:cNvSpPr>
          <p:nvPr/>
        </p:nvSpPr>
        <p:spPr bwMode="auto">
          <a:xfrm flipH="1">
            <a:off x="228600" y="4176713"/>
            <a:ext cx="1730375" cy="166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6" name="Line 50"/>
          <p:cNvSpPr>
            <a:spLocks noChangeShapeType="1"/>
          </p:cNvSpPr>
          <p:nvPr/>
        </p:nvSpPr>
        <p:spPr bwMode="auto">
          <a:xfrm flipH="1">
            <a:off x="533400" y="4229100"/>
            <a:ext cx="1582738" cy="571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7" name="Line 51"/>
          <p:cNvSpPr>
            <a:spLocks noChangeShapeType="1"/>
          </p:cNvSpPr>
          <p:nvPr/>
        </p:nvSpPr>
        <p:spPr bwMode="auto">
          <a:xfrm rot="313588" flipH="1" flipV="1">
            <a:off x="174625" y="2454275"/>
            <a:ext cx="3568700" cy="1019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48" name="Text Box 52"/>
          <p:cNvSpPr txBox="1">
            <a:spLocks noChangeArrowheads="1"/>
          </p:cNvSpPr>
          <p:nvPr/>
        </p:nvSpPr>
        <p:spPr bwMode="auto">
          <a:xfrm rot="1232518">
            <a:off x="250825" y="2305050"/>
            <a:ext cx="1776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Practical Apps.</a:t>
            </a:r>
          </a:p>
        </p:txBody>
      </p:sp>
      <p:sp>
        <p:nvSpPr>
          <p:cNvPr id="29749" name="Text Box 53"/>
          <p:cNvSpPr txBox="1">
            <a:spLocks noChangeArrowheads="1"/>
          </p:cNvSpPr>
          <p:nvPr/>
        </p:nvSpPr>
        <p:spPr bwMode="auto">
          <a:xfrm rot="3402087">
            <a:off x="319088" y="1360488"/>
            <a:ext cx="19796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Assignments</a:t>
            </a:r>
          </a:p>
        </p:txBody>
      </p:sp>
      <p:sp>
        <p:nvSpPr>
          <p:cNvPr id="29750" name="Text Box 54"/>
          <p:cNvSpPr txBox="1">
            <a:spLocks noChangeArrowheads="1"/>
          </p:cNvSpPr>
          <p:nvPr/>
        </p:nvSpPr>
        <p:spPr bwMode="auto">
          <a:xfrm rot="-3951848">
            <a:off x="1931987" y="1879601"/>
            <a:ext cx="1192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Discussion</a:t>
            </a:r>
          </a:p>
        </p:txBody>
      </p:sp>
      <p:sp>
        <p:nvSpPr>
          <p:cNvPr id="29751" name="Text Box 55"/>
          <p:cNvSpPr txBox="1">
            <a:spLocks noChangeArrowheads="1"/>
          </p:cNvSpPr>
          <p:nvPr/>
        </p:nvSpPr>
        <p:spPr bwMode="auto">
          <a:xfrm rot="4875355">
            <a:off x="1374775" y="1587500"/>
            <a:ext cx="1236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Journal</a:t>
            </a:r>
          </a:p>
        </p:txBody>
      </p:sp>
      <p:sp>
        <p:nvSpPr>
          <p:cNvPr id="29752" name="Text Box 56"/>
          <p:cNvSpPr txBox="1">
            <a:spLocks noChangeArrowheads="1"/>
          </p:cNvSpPr>
          <p:nvPr/>
        </p:nvSpPr>
        <p:spPr bwMode="auto">
          <a:xfrm rot="1268988">
            <a:off x="1905000" y="3048000"/>
            <a:ext cx="221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Classroom Integration</a:t>
            </a:r>
          </a:p>
        </p:txBody>
      </p:sp>
      <p:sp>
        <p:nvSpPr>
          <p:cNvPr id="29753" name="Line 57"/>
          <p:cNvSpPr>
            <a:spLocks noChangeShapeType="1"/>
          </p:cNvSpPr>
          <p:nvPr/>
        </p:nvSpPr>
        <p:spPr bwMode="auto">
          <a:xfrm rot="313588" flipH="1" flipV="1">
            <a:off x="1671638" y="1228725"/>
            <a:ext cx="423862" cy="174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54" name="Line 58"/>
          <p:cNvSpPr>
            <a:spLocks noChangeShapeType="1"/>
          </p:cNvSpPr>
          <p:nvPr/>
        </p:nvSpPr>
        <p:spPr bwMode="auto">
          <a:xfrm rot="313588" flipH="1" flipV="1">
            <a:off x="687388" y="1128713"/>
            <a:ext cx="1431925" cy="17986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55" name="Line 59"/>
          <p:cNvSpPr>
            <a:spLocks noChangeShapeType="1"/>
          </p:cNvSpPr>
          <p:nvPr/>
        </p:nvSpPr>
        <p:spPr bwMode="auto">
          <a:xfrm rot="313588" flipH="1">
            <a:off x="769938" y="2930525"/>
            <a:ext cx="1268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56" name="Line 60"/>
          <p:cNvSpPr>
            <a:spLocks noChangeShapeType="1"/>
          </p:cNvSpPr>
          <p:nvPr/>
        </p:nvSpPr>
        <p:spPr bwMode="auto">
          <a:xfrm rot="313588" flipV="1">
            <a:off x="2078038" y="1236663"/>
            <a:ext cx="601662" cy="1789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57" name="Text Box 61"/>
          <p:cNvSpPr txBox="1">
            <a:spLocks noChangeArrowheads="1"/>
          </p:cNvSpPr>
          <p:nvPr/>
        </p:nvSpPr>
        <p:spPr bwMode="auto">
          <a:xfrm rot="739496">
            <a:off x="228600" y="3529013"/>
            <a:ext cx="1062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Rewards</a:t>
            </a:r>
          </a:p>
        </p:txBody>
      </p:sp>
      <p:sp>
        <p:nvSpPr>
          <p:cNvPr id="29758" name="Text Box 62"/>
          <p:cNvSpPr txBox="1">
            <a:spLocks noChangeArrowheads="1"/>
          </p:cNvSpPr>
          <p:nvPr/>
        </p:nvSpPr>
        <p:spPr bwMode="auto">
          <a:xfrm rot="1395037">
            <a:off x="5159375" y="612933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Website</a:t>
            </a:r>
          </a:p>
        </p:txBody>
      </p:sp>
      <p:sp>
        <p:nvSpPr>
          <p:cNvPr id="29759" name="Text Box 63"/>
          <p:cNvSpPr txBox="1">
            <a:spLocks noChangeArrowheads="1"/>
          </p:cNvSpPr>
          <p:nvPr/>
        </p:nvSpPr>
        <p:spPr bwMode="auto">
          <a:xfrm rot="775800">
            <a:off x="5334000" y="6019800"/>
            <a:ext cx="2557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General Publications</a:t>
            </a:r>
          </a:p>
        </p:txBody>
      </p:sp>
      <p:sp>
        <p:nvSpPr>
          <p:cNvPr id="29760" name="Text Box 64"/>
          <p:cNvSpPr txBox="1">
            <a:spLocks noChangeArrowheads="1"/>
          </p:cNvSpPr>
          <p:nvPr/>
        </p:nvSpPr>
        <p:spPr bwMode="auto">
          <a:xfrm rot="-945710">
            <a:off x="2992438" y="6057900"/>
            <a:ext cx="18256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School Intranet</a:t>
            </a:r>
          </a:p>
        </p:txBody>
      </p:sp>
      <p:sp>
        <p:nvSpPr>
          <p:cNvPr id="29761" name="Text Box 65"/>
          <p:cNvSpPr txBox="1">
            <a:spLocks noChangeArrowheads="1"/>
          </p:cNvSpPr>
          <p:nvPr/>
        </p:nvSpPr>
        <p:spPr bwMode="auto">
          <a:xfrm rot="421566">
            <a:off x="3327400" y="5565775"/>
            <a:ext cx="190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a:solidFill>
                  <a:srgbClr val="000000"/>
                </a:solidFill>
                <a:latin typeface="Garamond" pitchFamily="18" charset="0"/>
              </a:rPr>
              <a:t>Parent Letters</a:t>
            </a:r>
          </a:p>
        </p:txBody>
      </p:sp>
      <p:sp>
        <p:nvSpPr>
          <p:cNvPr id="29762" name="Line 66"/>
          <p:cNvSpPr>
            <a:spLocks noChangeShapeType="1"/>
          </p:cNvSpPr>
          <p:nvPr/>
        </p:nvSpPr>
        <p:spPr bwMode="auto">
          <a:xfrm>
            <a:off x="4256088" y="5041900"/>
            <a:ext cx="1077912" cy="977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63" name="Line 67"/>
          <p:cNvSpPr>
            <a:spLocks noChangeShapeType="1"/>
          </p:cNvSpPr>
          <p:nvPr/>
        </p:nvSpPr>
        <p:spPr bwMode="auto">
          <a:xfrm>
            <a:off x="5334000" y="6019800"/>
            <a:ext cx="2286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64" name="Line 68"/>
          <p:cNvSpPr>
            <a:spLocks noChangeShapeType="1"/>
          </p:cNvSpPr>
          <p:nvPr/>
        </p:nvSpPr>
        <p:spPr bwMode="auto">
          <a:xfrm flipH="1" flipV="1">
            <a:off x="3767138" y="5788025"/>
            <a:ext cx="1566862" cy="231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65" name="Line 69"/>
          <p:cNvSpPr>
            <a:spLocks noChangeShapeType="1"/>
          </p:cNvSpPr>
          <p:nvPr/>
        </p:nvSpPr>
        <p:spPr bwMode="auto">
          <a:xfrm flipH="1">
            <a:off x="3657600" y="6019800"/>
            <a:ext cx="16764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ZA">
              <a:solidFill>
                <a:srgbClr val="969696"/>
              </a:solidFill>
            </a:endParaRPr>
          </a:p>
        </p:txBody>
      </p:sp>
      <p:sp>
        <p:nvSpPr>
          <p:cNvPr id="29766" name="Text Box 70"/>
          <p:cNvSpPr txBox="1">
            <a:spLocks noChangeArrowheads="1"/>
          </p:cNvSpPr>
          <p:nvPr/>
        </p:nvSpPr>
        <p:spPr bwMode="auto">
          <a:xfrm rot="699070">
            <a:off x="1754188" y="4024313"/>
            <a:ext cx="20145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50000"/>
              </a:spcBef>
              <a:spcAft>
                <a:spcPct val="0"/>
              </a:spcAft>
            </a:pPr>
            <a:r>
              <a:rPr lang="en-US" b="1">
                <a:solidFill>
                  <a:srgbClr val="000000"/>
                </a:solidFill>
                <a:latin typeface="Garamond" pitchFamily="18" charset="0"/>
              </a:rPr>
              <a:t>Residence Integration</a:t>
            </a:r>
          </a:p>
        </p:txBody>
      </p:sp>
      <p:sp>
        <p:nvSpPr>
          <p:cNvPr id="29767" name="AutoShape 72"/>
          <p:cNvSpPr>
            <a:spLocks noChangeArrowheads="1"/>
          </p:cNvSpPr>
          <p:nvPr/>
        </p:nvSpPr>
        <p:spPr bwMode="auto">
          <a:xfrm>
            <a:off x="2868613" y="1144588"/>
            <a:ext cx="2514600" cy="1524000"/>
          </a:xfrm>
          <a:prstGeom prst="cloudCallout">
            <a:avLst>
              <a:gd name="adj1" fmla="val 2782"/>
              <a:gd name="adj2" fmla="val 9781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70000" lnSpcReduction="20000"/>
          </a:bodyPr>
          <a:lstStyle/>
          <a:p>
            <a:pPr algn="ctr" eaLnBrk="0" fontAlgn="base" hangingPunct="0">
              <a:spcBef>
                <a:spcPct val="0"/>
              </a:spcBef>
              <a:spcAft>
                <a:spcPct val="0"/>
              </a:spcAft>
              <a:defRPr/>
            </a:pPr>
            <a:r>
              <a:rPr lang="en-ZA" sz="2400" dirty="0">
                <a:solidFill>
                  <a:srgbClr val="000000"/>
                </a:solidFill>
                <a:latin typeface="Bodoni MT Black" pitchFamily="18" charset="0"/>
              </a:rPr>
              <a:t>We have so many areas of the school for …</a:t>
            </a:r>
            <a:endParaRPr lang="en-GB" sz="2400" dirty="0">
              <a:solidFill>
                <a:srgbClr val="000000"/>
              </a:solidFill>
              <a:latin typeface="Bodoni MT Black" pitchFamily="18" charset="0"/>
            </a:endParaRPr>
          </a:p>
        </p:txBody>
      </p:sp>
      <p:cxnSp>
        <p:nvCxnSpPr>
          <p:cNvPr id="29768" name="Straight Connector 2"/>
          <p:cNvCxnSpPr>
            <a:cxnSpLocks noChangeShapeType="1"/>
            <a:stCxn id="29741" idx="0"/>
          </p:cNvCxnSpPr>
          <p:nvPr/>
        </p:nvCxnSpPr>
        <p:spPr bwMode="auto">
          <a:xfrm flipV="1">
            <a:off x="5867400" y="914400"/>
            <a:ext cx="2133600" cy="21336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769" name="Straight Connector 4"/>
          <p:cNvCxnSpPr>
            <a:cxnSpLocks noChangeShapeType="1"/>
            <a:stCxn id="29763" idx="0"/>
          </p:cNvCxnSpPr>
          <p:nvPr/>
        </p:nvCxnSpPr>
        <p:spPr bwMode="auto">
          <a:xfrm>
            <a:off x="5334000" y="6019800"/>
            <a:ext cx="1066800" cy="45720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946583521"/>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3072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solidFill>
                  <a:srgbClr val="000000"/>
                </a:solidFill>
              </a:rPr>
              <a:t>Community-Wide Integration should involve:</a:t>
            </a:r>
          </a:p>
          <a:p>
            <a:pPr lvl="1" eaLnBrk="1" hangingPunct="1">
              <a:lnSpc>
                <a:spcPct val="90000"/>
              </a:lnSpc>
              <a:buClr>
                <a:schemeClr val="tx1"/>
              </a:buClr>
              <a:buFont typeface="Wingdings" pitchFamily="2" charset="2"/>
              <a:buChar char="§"/>
            </a:pPr>
            <a:r>
              <a:rPr lang="en-US" smtClean="0">
                <a:solidFill>
                  <a:srgbClr val="000000"/>
                </a:solidFill>
              </a:rPr>
              <a:t>The School (Day)</a:t>
            </a:r>
          </a:p>
          <a:p>
            <a:pPr lvl="1" eaLnBrk="1" hangingPunct="1">
              <a:lnSpc>
                <a:spcPct val="90000"/>
              </a:lnSpc>
              <a:buClr>
                <a:schemeClr val="tx1"/>
              </a:buClr>
              <a:buFont typeface="Wingdings" pitchFamily="2" charset="2"/>
              <a:buChar char="§"/>
            </a:pPr>
            <a:r>
              <a:rPr lang="en-US" smtClean="0">
                <a:solidFill>
                  <a:srgbClr val="000000"/>
                </a:solidFill>
              </a:rPr>
              <a:t>The Residences</a:t>
            </a:r>
          </a:p>
          <a:p>
            <a:pPr lvl="1" eaLnBrk="1" hangingPunct="1">
              <a:lnSpc>
                <a:spcPct val="90000"/>
              </a:lnSpc>
              <a:buClr>
                <a:schemeClr val="tx1"/>
              </a:buClr>
              <a:buFont typeface="Wingdings" pitchFamily="2" charset="2"/>
              <a:buChar char="§"/>
            </a:pPr>
            <a:r>
              <a:rPr lang="en-US" smtClean="0">
                <a:solidFill>
                  <a:srgbClr val="000000"/>
                </a:solidFill>
              </a:rPr>
              <a:t>Faculty</a:t>
            </a:r>
          </a:p>
          <a:p>
            <a:pPr lvl="1" eaLnBrk="1" hangingPunct="1">
              <a:lnSpc>
                <a:spcPct val="90000"/>
              </a:lnSpc>
              <a:buClr>
                <a:schemeClr val="tx1"/>
              </a:buClr>
              <a:buFont typeface="Wingdings" pitchFamily="2" charset="2"/>
              <a:buChar char="§"/>
            </a:pPr>
            <a:r>
              <a:rPr lang="en-US" smtClean="0">
                <a:solidFill>
                  <a:srgbClr val="000000"/>
                </a:solidFill>
              </a:rPr>
              <a:t>Administration &amp; Support Staff</a:t>
            </a:r>
          </a:p>
          <a:p>
            <a:pPr lvl="1" eaLnBrk="1" hangingPunct="1">
              <a:lnSpc>
                <a:spcPct val="90000"/>
              </a:lnSpc>
              <a:buClr>
                <a:schemeClr val="tx1"/>
              </a:buClr>
              <a:buFont typeface="Wingdings" pitchFamily="2" charset="2"/>
              <a:buChar char="§"/>
            </a:pPr>
            <a:r>
              <a:rPr lang="en-US" smtClean="0">
                <a:solidFill>
                  <a:srgbClr val="000000"/>
                </a:solidFill>
              </a:rPr>
              <a:t>Parents</a:t>
            </a:r>
          </a:p>
          <a:p>
            <a:pPr lvl="1" eaLnBrk="1" hangingPunct="1">
              <a:lnSpc>
                <a:spcPct val="90000"/>
              </a:lnSpc>
              <a:buClr>
                <a:schemeClr val="tx1"/>
              </a:buClr>
              <a:buFont typeface="Wingdings" pitchFamily="2" charset="2"/>
              <a:buChar char="§"/>
            </a:pPr>
            <a:r>
              <a:rPr lang="en-US" smtClean="0">
                <a:solidFill>
                  <a:srgbClr val="000000"/>
                </a:solidFill>
              </a:rPr>
              <a:t>The broader community</a:t>
            </a:r>
          </a:p>
          <a:p>
            <a:pPr eaLnBrk="1" hangingPunct="1">
              <a:lnSpc>
                <a:spcPct val="90000"/>
              </a:lnSpc>
              <a:buFont typeface="Wingdings" pitchFamily="2" charset="2"/>
              <a:buNone/>
            </a:pPr>
            <a:endParaRPr lang="en-US" smtClean="0">
              <a:solidFill>
                <a:srgbClr val="000000"/>
              </a:solidFill>
            </a:endParaRPr>
          </a:p>
          <a:p>
            <a:pPr eaLnBrk="1" hangingPunct="1">
              <a:lnSpc>
                <a:spcPct val="90000"/>
              </a:lnSpc>
              <a:buFont typeface="Wingdings" pitchFamily="2" charset="2"/>
              <a:buNone/>
            </a:pPr>
            <a:r>
              <a:rPr lang="en-US" smtClean="0">
                <a:solidFill>
                  <a:srgbClr val="000000"/>
                </a:solidFill>
              </a:rPr>
              <a:t>					it’s “All or nothing!”</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828031958"/>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graphicFrame>
        <p:nvGraphicFramePr>
          <p:cNvPr id="21507" name="Group 3"/>
          <p:cNvGraphicFramePr>
            <a:graphicFrameLocks noGrp="1"/>
          </p:cNvGraphicFramePr>
          <p:nvPr>
            <p:ph idx="1"/>
          </p:nvPr>
        </p:nvGraphicFramePr>
        <p:xfrm>
          <a:off x="609600" y="1828800"/>
          <a:ext cx="7162800" cy="4106889"/>
        </p:xfrm>
        <a:graphic>
          <a:graphicData uri="http://schemas.openxmlformats.org/drawingml/2006/table">
            <a:tbl>
              <a:tblPr/>
              <a:tblGrid>
                <a:gridCol w="2789679"/>
                <a:gridCol w="4373121"/>
              </a:tblGrid>
              <a:tr h="523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Program Phases</a:t>
                      </a:r>
                    </a:p>
                  </a:txBody>
                  <a:tcPr marT="45715" marB="45715"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cs typeface="Arial" charset="0"/>
                        </a:rPr>
                        <a:t>Key Activities</a:t>
                      </a:r>
                    </a:p>
                  </a:txBody>
                  <a:tcPr marT="45715" marB="45715"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5333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Proposal</a:t>
                      </a:r>
                    </a:p>
                  </a:txBody>
                  <a:tcPr marT="45715" marB="45715"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Present program; set-up committees</a:t>
                      </a:r>
                    </a:p>
                  </a:txBody>
                  <a:tcPr marT="45715" marB="45715"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400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Information Gathering</a:t>
                      </a:r>
                    </a:p>
                  </a:txBody>
                  <a:tcPr marT="45715" marB="45715"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School-wide input on Appropriate behaviors</a:t>
                      </a:r>
                    </a:p>
                  </a:txBody>
                  <a:tcPr marT="45715" marB="45715"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4476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Education</a:t>
                      </a:r>
                    </a:p>
                  </a:txBody>
                  <a:tcPr marT="45715" marB="45715"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Staff training; online resources</a:t>
                      </a:r>
                    </a:p>
                  </a:txBody>
                  <a:tcPr marT="45715" marB="45715"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9143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Implementation</a:t>
                      </a:r>
                    </a:p>
                  </a:txBody>
                  <a:tcPr marT="45715" marB="45715"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Launch at beginning of new academic year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5" marB="45715"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23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Data Collection</a:t>
                      </a:r>
                    </a:p>
                  </a:txBody>
                  <a:tcPr marT="45715" marB="45715"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Ongoing</a:t>
                      </a:r>
                    </a:p>
                  </a:txBody>
                  <a:tcPr marT="45715" marB="45715"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238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Evaluation</a:t>
                      </a:r>
                    </a:p>
                  </a:txBody>
                  <a:tcPr marT="45715" marB="45715"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cs typeface="Arial" charset="0"/>
                        </a:rPr>
                        <a:t>Short &amp; long term</a:t>
                      </a:r>
                    </a:p>
                  </a:txBody>
                  <a:tcPr marT="45715" marB="45715"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31766" name="TextBox 1"/>
          <p:cNvSpPr txBox="1">
            <a:spLocks noChangeArrowheads="1"/>
          </p:cNvSpPr>
          <p:nvPr/>
        </p:nvSpPr>
        <p:spPr bwMode="auto">
          <a:xfrm>
            <a:off x="914400" y="990600"/>
            <a:ext cx="640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ZA">
                <a:solidFill>
                  <a:srgbClr val="000000"/>
                </a:solidFill>
              </a:rPr>
              <a:t>So where to from here – The following needs to be considered:</a:t>
            </a:r>
          </a:p>
        </p:txBody>
      </p:sp>
      <p:sp>
        <p:nvSpPr>
          <p:cNvPr id="9"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3585301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Freeform 5"/>
          <p:cNvSpPr>
            <a:spLocks noEditPoints="1"/>
          </p:cNvSpPr>
          <p:nvPr/>
        </p:nvSpPr>
        <p:spPr bwMode="gray">
          <a:xfrm rot="-1358056">
            <a:off x="1077913" y="2309813"/>
            <a:ext cx="6853237" cy="2803525"/>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accent2">
                  <a:gamma/>
                  <a:tint val="9412"/>
                  <a:invGamma/>
                </a:schemeClr>
              </a:gs>
              <a:gs pos="100000">
                <a:schemeClr val="accent2"/>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0" fontAlgn="base" hangingPunct="0">
              <a:spcBef>
                <a:spcPct val="0"/>
              </a:spcBef>
              <a:spcAft>
                <a:spcPct val="0"/>
              </a:spcAft>
              <a:defRPr/>
            </a:pPr>
            <a:endParaRPr lang="en-ZA">
              <a:solidFill>
                <a:srgbClr val="969696"/>
              </a:solidFill>
            </a:endParaRPr>
          </a:p>
        </p:txBody>
      </p:sp>
      <p:grpSp>
        <p:nvGrpSpPr>
          <p:cNvPr id="5123" name="Group 34"/>
          <p:cNvGrpSpPr>
            <a:grpSpLocks/>
          </p:cNvGrpSpPr>
          <p:nvPr/>
        </p:nvGrpSpPr>
        <p:grpSpPr bwMode="auto">
          <a:xfrm>
            <a:off x="1982788" y="2452688"/>
            <a:ext cx="1284287" cy="1274762"/>
            <a:chOff x="816" y="1872"/>
            <a:chExt cx="809" cy="803"/>
          </a:xfrm>
        </p:grpSpPr>
        <p:sp>
          <p:nvSpPr>
            <p:cNvPr id="15370" name="Oval 10">
              <a:hlinkClick r:id="rId2" action="ppaction://hlinksldjump"/>
            </p:cNvPr>
            <p:cNvSpPr>
              <a:spLocks noChangeArrowheads="1"/>
            </p:cNvSpPr>
            <p:nvPr/>
          </p:nvSpPr>
          <p:spPr bwMode="gray">
            <a:xfrm>
              <a:off x="816" y="1872"/>
              <a:ext cx="809" cy="803"/>
            </a:xfrm>
            <a:prstGeom prst="ellipse">
              <a:avLst/>
            </a:prstGeom>
            <a:gradFill rotWithShape="1">
              <a:gsLst>
                <a:gs pos="0">
                  <a:schemeClr val="accent1"/>
                </a:gs>
                <a:gs pos="100000">
                  <a:schemeClr val="accent1">
                    <a:gamma/>
                    <a:shade val="31373"/>
                    <a:invGamma/>
                  </a:schemeClr>
                </a:gs>
              </a:gsLst>
              <a:path path="shape">
                <a:fillToRect l="50000" t="50000" r="50000" b="50000"/>
              </a:path>
            </a:grad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2" name="Text Box 21">
              <a:hlinkClick r:id="rId3" action="ppaction://hlinksldjump"/>
            </p:cNvPr>
            <p:cNvSpPr txBox="1">
              <a:spLocks noChangeArrowheads="1"/>
            </p:cNvSpPr>
            <p:nvPr/>
          </p:nvSpPr>
          <p:spPr bwMode="gray">
            <a:xfrm>
              <a:off x="864" y="2022"/>
              <a:ext cx="699"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US">
                  <a:solidFill>
                    <a:srgbClr val="FFFFFF"/>
                  </a:solidFill>
                  <a:latin typeface="Verdana" pitchFamily="34" charset="0"/>
                  <a:hlinkClick r:id="rId2" action="ppaction://hlinksldjump"/>
                </a:rPr>
                <a:t>1.</a:t>
              </a:r>
            </a:p>
            <a:p>
              <a:pPr algn="ctr" eaLnBrk="0" fontAlgn="base" hangingPunct="0">
                <a:spcBef>
                  <a:spcPct val="0"/>
                </a:spcBef>
                <a:spcAft>
                  <a:spcPct val="0"/>
                </a:spcAft>
              </a:pPr>
              <a:r>
                <a:rPr lang="en-US">
                  <a:solidFill>
                    <a:srgbClr val="FFFFFF"/>
                  </a:solidFill>
                  <a:latin typeface="Verdana" pitchFamily="34" charset="0"/>
                  <a:hlinkClick r:id="rId2" action="ppaction://hlinksldjump"/>
                </a:rPr>
                <a:t>Purpose</a:t>
              </a:r>
              <a:endParaRPr lang="en-US">
                <a:solidFill>
                  <a:srgbClr val="FFFFFF"/>
                </a:solidFill>
                <a:latin typeface="Verdana" pitchFamily="34" charset="0"/>
              </a:endParaRPr>
            </a:p>
          </p:txBody>
        </p:sp>
      </p:grpSp>
      <p:grpSp>
        <p:nvGrpSpPr>
          <p:cNvPr id="5124" name="Group 33"/>
          <p:cNvGrpSpPr>
            <a:grpSpLocks/>
          </p:cNvGrpSpPr>
          <p:nvPr/>
        </p:nvGrpSpPr>
        <p:grpSpPr bwMode="auto">
          <a:xfrm>
            <a:off x="3352800" y="1712913"/>
            <a:ext cx="1312863" cy="1276350"/>
            <a:chOff x="2382" y="912"/>
            <a:chExt cx="827" cy="803"/>
          </a:xfrm>
        </p:grpSpPr>
        <p:sp>
          <p:nvSpPr>
            <p:cNvPr id="15367" name="Oval 7">
              <a:hlinkClick r:id="rId4" action="ppaction://hlinksldjump"/>
            </p:cNvPr>
            <p:cNvSpPr>
              <a:spLocks noChangeArrowheads="1"/>
            </p:cNvSpPr>
            <p:nvPr/>
          </p:nvSpPr>
          <p:spPr bwMode="gray">
            <a:xfrm>
              <a:off x="2400" y="912"/>
              <a:ext cx="809" cy="803"/>
            </a:xfrm>
            <a:prstGeom prst="ellipse">
              <a:avLst/>
            </a:prstGeom>
            <a:solidFill>
              <a:schemeClr val="tx2">
                <a:lumMod val="50000"/>
              </a:schemeClr>
            </a:solid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3" name="Text Box 22">
              <a:hlinkClick r:id="rId2" action="ppaction://hlinksldjump"/>
            </p:cNvPr>
            <p:cNvSpPr txBox="1">
              <a:spLocks noChangeArrowheads="1"/>
            </p:cNvSpPr>
            <p:nvPr/>
          </p:nvSpPr>
          <p:spPr bwMode="gray">
            <a:xfrm>
              <a:off x="2382" y="1074"/>
              <a:ext cx="81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US">
                  <a:solidFill>
                    <a:srgbClr val="000000"/>
                  </a:solidFill>
                  <a:latin typeface="Verdana" pitchFamily="34" charset="0"/>
                  <a:hlinkClick r:id="rId4" action="ppaction://hlinksldjump"/>
                </a:rPr>
                <a:t>2.</a:t>
              </a:r>
            </a:p>
            <a:p>
              <a:pPr algn="ctr" eaLnBrk="0" fontAlgn="base" hangingPunct="0">
                <a:spcBef>
                  <a:spcPct val="0"/>
                </a:spcBef>
                <a:spcAft>
                  <a:spcPct val="0"/>
                </a:spcAft>
              </a:pPr>
              <a:r>
                <a:rPr lang="en-US">
                  <a:solidFill>
                    <a:srgbClr val="000000"/>
                  </a:solidFill>
                  <a:latin typeface="Verdana" pitchFamily="34" charset="0"/>
                  <a:hlinkClick r:id="rId4" action="ppaction://hlinksldjump"/>
                </a:rPr>
                <a:t>Definition</a:t>
              </a:r>
              <a:endParaRPr lang="en-US">
                <a:solidFill>
                  <a:srgbClr val="000000"/>
                </a:solidFill>
                <a:latin typeface="Verdana" pitchFamily="34" charset="0"/>
              </a:endParaRPr>
            </a:p>
          </p:txBody>
        </p:sp>
      </p:grpSp>
      <p:grpSp>
        <p:nvGrpSpPr>
          <p:cNvPr id="5125" name="Group 39"/>
          <p:cNvGrpSpPr>
            <a:grpSpLocks/>
          </p:cNvGrpSpPr>
          <p:nvPr/>
        </p:nvGrpSpPr>
        <p:grpSpPr bwMode="auto">
          <a:xfrm>
            <a:off x="3929063" y="4443413"/>
            <a:ext cx="1285875" cy="1274762"/>
            <a:chOff x="3120" y="2544"/>
            <a:chExt cx="809" cy="803"/>
          </a:xfrm>
        </p:grpSpPr>
        <p:sp>
          <p:nvSpPr>
            <p:cNvPr id="15376" name="Oval 16"/>
            <p:cNvSpPr>
              <a:spLocks noChangeArrowheads="1"/>
            </p:cNvSpPr>
            <p:nvPr/>
          </p:nvSpPr>
          <p:spPr bwMode="gray">
            <a:xfrm>
              <a:off x="3120" y="2544"/>
              <a:ext cx="809" cy="803"/>
            </a:xfrm>
            <a:prstGeom prst="ellipse">
              <a:avLst/>
            </a:prstGeom>
            <a:gradFill rotWithShape="1">
              <a:gsLst>
                <a:gs pos="0">
                  <a:schemeClr val="tx2"/>
                </a:gs>
                <a:gs pos="100000">
                  <a:schemeClr val="tx2">
                    <a:gamma/>
                    <a:shade val="35686"/>
                    <a:invGamma/>
                  </a:schemeClr>
                </a:gs>
              </a:gsLst>
              <a:path path="shape">
                <a:fillToRect l="50000" t="50000" r="50000" b="50000"/>
              </a:path>
            </a:grad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4" name="Text Box 24">
              <a:hlinkClick r:id="rId5" action="ppaction://hlinksldjump"/>
            </p:cNvPr>
            <p:cNvSpPr txBox="1">
              <a:spLocks noChangeArrowheads="1"/>
            </p:cNvSpPr>
            <p:nvPr/>
          </p:nvSpPr>
          <p:spPr bwMode="gray">
            <a:xfrm>
              <a:off x="3168" y="2640"/>
              <a:ext cx="72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US">
                  <a:solidFill>
                    <a:srgbClr val="FFFFFF"/>
                  </a:solidFill>
                  <a:latin typeface="Verdana" pitchFamily="34" charset="0"/>
                  <a:hlinkClick r:id="rId6" action="ppaction://hlinksldjump"/>
                </a:rPr>
                <a:t>7.</a:t>
              </a:r>
            </a:p>
            <a:p>
              <a:pPr algn="ctr" eaLnBrk="0" fontAlgn="base" hangingPunct="0">
                <a:spcBef>
                  <a:spcPct val="0"/>
                </a:spcBef>
                <a:spcAft>
                  <a:spcPct val="0"/>
                </a:spcAft>
              </a:pPr>
              <a:r>
                <a:rPr lang="en-US">
                  <a:solidFill>
                    <a:srgbClr val="FFFFFF"/>
                  </a:solidFill>
                  <a:latin typeface="Verdana" pitchFamily="34" charset="0"/>
                  <a:hlinkClick r:id="rId6" action="ppaction://hlinksldjump"/>
                </a:rPr>
                <a:t>The</a:t>
              </a:r>
            </a:p>
            <a:p>
              <a:pPr algn="ctr" eaLnBrk="0" fontAlgn="base" hangingPunct="0">
                <a:spcBef>
                  <a:spcPct val="0"/>
                </a:spcBef>
                <a:spcAft>
                  <a:spcPct val="0"/>
                </a:spcAft>
              </a:pPr>
              <a:r>
                <a:rPr lang="en-US">
                  <a:solidFill>
                    <a:srgbClr val="FFFFFF"/>
                  </a:solidFill>
                  <a:latin typeface="Verdana" pitchFamily="34" charset="0"/>
                  <a:hlinkClick r:id="rId6" action="ppaction://hlinksldjump"/>
                </a:rPr>
                <a:t>Tiers</a:t>
              </a:r>
              <a:endParaRPr lang="en-US">
                <a:solidFill>
                  <a:srgbClr val="FFFFFF"/>
                </a:solidFill>
                <a:latin typeface="Verdana" pitchFamily="34" charset="0"/>
              </a:endParaRPr>
            </a:p>
          </p:txBody>
        </p:sp>
      </p:grpSp>
      <p:grpSp>
        <p:nvGrpSpPr>
          <p:cNvPr id="5126" name="Group 38"/>
          <p:cNvGrpSpPr>
            <a:grpSpLocks/>
          </p:cNvGrpSpPr>
          <p:nvPr/>
        </p:nvGrpSpPr>
        <p:grpSpPr bwMode="auto">
          <a:xfrm>
            <a:off x="2362200" y="4532313"/>
            <a:ext cx="1371600" cy="1276350"/>
            <a:chOff x="1358" y="2941"/>
            <a:chExt cx="864" cy="803"/>
          </a:xfrm>
        </p:grpSpPr>
        <p:sp>
          <p:nvSpPr>
            <p:cNvPr id="15373" name="Oval 13">
              <a:hlinkClick r:id="rId7" action="ppaction://hlinksldjump"/>
            </p:cNvPr>
            <p:cNvSpPr>
              <a:spLocks noChangeArrowheads="1"/>
            </p:cNvSpPr>
            <p:nvPr/>
          </p:nvSpPr>
          <p:spPr bwMode="gray">
            <a:xfrm>
              <a:off x="1372" y="2941"/>
              <a:ext cx="808" cy="803"/>
            </a:xfrm>
            <a:prstGeom prst="ellipse">
              <a:avLst/>
            </a:prstGeom>
            <a:gradFill rotWithShape="1">
              <a:gsLst>
                <a:gs pos="0">
                  <a:schemeClr val="accent2"/>
                </a:gs>
                <a:gs pos="100000">
                  <a:schemeClr val="accent2">
                    <a:gamma/>
                    <a:shade val="35686"/>
                    <a:invGamma/>
                  </a:schemeClr>
                </a:gs>
              </a:gsLst>
              <a:path path="shape">
                <a:fillToRect l="50000" t="50000" r="50000" b="50000"/>
              </a:path>
            </a:grad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 name="Text Box 25">
              <a:hlinkClick r:id="rId7" action="ppaction://hlinksldjump"/>
            </p:cNvPr>
            <p:cNvSpPr txBox="1">
              <a:spLocks noChangeArrowheads="1"/>
            </p:cNvSpPr>
            <p:nvPr/>
          </p:nvSpPr>
          <p:spPr bwMode="gray">
            <a:xfrm>
              <a:off x="1358" y="2965"/>
              <a:ext cx="86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en-US" sz="1400">
                  <a:solidFill>
                    <a:srgbClr val="83FA32"/>
                  </a:solidFill>
                  <a:latin typeface="Verdana" pitchFamily="34" charset="0"/>
                  <a:hlinkClick r:id="rId4" action="ppaction://hlinksldjump"/>
                </a:rPr>
                <a:t>8.</a:t>
              </a:r>
            </a:p>
            <a:p>
              <a:pPr algn="ctr" eaLnBrk="0" fontAlgn="base" hangingPunct="0">
                <a:spcBef>
                  <a:spcPct val="0"/>
                </a:spcBef>
                <a:spcAft>
                  <a:spcPct val="0"/>
                </a:spcAft>
              </a:pPr>
              <a:r>
                <a:rPr lang="en-US" sz="1200">
                  <a:solidFill>
                    <a:srgbClr val="83FA32"/>
                  </a:solidFill>
                  <a:latin typeface="Verdana" pitchFamily="34" charset="0"/>
                  <a:hlinkClick r:id="rId4" action="ppaction://hlinksldjump"/>
                </a:rPr>
                <a:t>School Wide Matrices and Impli-mentation</a:t>
              </a:r>
              <a:endParaRPr lang="en-US" sz="1200">
                <a:solidFill>
                  <a:srgbClr val="83FA32"/>
                </a:solidFill>
                <a:latin typeface="Verdana" pitchFamily="34" charset="0"/>
              </a:endParaRPr>
            </a:p>
          </p:txBody>
        </p:sp>
      </p:grpSp>
      <p:sp>
        <p:nvSpPr>
          <p:cNvPr id="15386" name="Text Box 26"/>
          <p:cNvSpPr txBox="1">
            <a:spLocks noChangeArrowheads="1"/>
          </p:cNvSpPr>
          <p:nvPr/>
        </p:nvSpPr>
        <p:spPr bwMode="auto">
          <a:xfrm>
            <a:off x="3276600" y="3124200"/>
            <a:ext cx="2590800" cy="83026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0" fontAlgn="base" hangingPunct="0">
              <a:spcBef>
                <a:spcPct val="0"/>
              </a:spcBef>
              <a:spcAft>
                <a:spcPct val="0"/>
              </a:spcAft>
              <a:defRPr/>
            </a:pPr>
            <a:r>
              <a:rPr lang="en-US" sz="2400" dirty="0">
                <a:solidFill>
                  <a:srgbClr val="969696"/>
                </a:solidFill>
                <a:effectLst>
                  <a:outerShdw blurRad="38100" dist="38100" dir="2700000" algn="tl">
                    <a:srgbClr val="000000"/>
                  </a:outerShdw>
                </a:effectLst>
              </a:rPr>
              <a:t>PBIS in our School</a:t>
            </a:r>
          </a:p>
        </p:txBody>
      </p:sp>
      <p:grpSp>
        <p:nvGrpSpPr>
          <p:cNvPr id="5129" name="Group 35"/>
          <p:cNvGrpSpPr>
            <a:grpSpLocks/>
          </p:cNvGrpSpPr>
          <p:nvPr/>
        </p:nvGrpSpPr>
        <p:grpSpPr bwMode="auto">
          <a:xfrm>
            <a:off x="1171575" y="3789363"/>
            <a:ext cx="1284287" cy="1274762"/>
            <a:chOff x="2400" y="912"/>
            <a:chExt cx="809" cy="803"/>
          </a:xfrm>
          <a:solidFill>
            <a:schemeClr val="tx2">
              <a:lumMod val="50000"/>
            </a:schemeClr>
          </a:solidFill>
        </p:grpSpPr>
        <p:sp>
          <p:nvSpPr>
            <p:cNvPr id="15396" name="Oval 36">
              <a:hlinkClick r:id="rId8" action="ppaction://hlinksldjump"/>
            </p:cNvPr>
            <p:cNvSpPr>
              <a:spLocks noChangeArrowheads="1"/>
            </p:cNvSpPr>
            <p:nvPr/>
          </p:nvSpPr>
          <p:spPr bwMode="gray">
            <a:xfrm>
              <a:off x="2400" y="912"/>
              <a:ext cx="809" cy="803"/>
            </a:xfrm>
            <a:prstGeom prst="ellipse">
              <a:avLst/>
            </a:prstGeom>
            <a:grp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143" name="Text Box 37">
              <a:hlinkClick r:id="rId8" action="ppaction://hlinksldjump"/>
            </p:cNvPr>
            <p:cNvSpPr txBox="1">
              <a:spLocks noChangeArrowheads="1"/>
            </p:cNvSpPr>
            <p:nvPr/>
          </p:nvSpPr>
          <p:spPr bwMode="gray">
            <a:xfrm>
              <a:off x="2443" y="1138"/>
              <a:ext cx="729" cy="349"/>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dirty="0" smtClean="0">
                  <a:solidFill>
                    <a:srgbClr val="180DF3"/>
                  </a:solidFill>
                  <a:latin typeface="Verdana" pitchFamily="34" charset="0"/>
                  <a:hlinkClick r:id="rId9" action="ppaction://hlinksldjump"/>
                </a:rPr>
                <a:t>9.</a:t>
              </a:r>
            </a:p>
            <a:p>
              <a:pPr algn="ctr" eaLnBrk="0" fontAlgn="base" hangingPunct="0">
                <a:spcBef>
                  <a:spcPct val="0"/>
                </a:spcBef>
                <a:spcAft>
                  <a:spcPct val="0"/>
                </a:spcAft>
                <a:defRPr/>
              </a:pPr>
              <a:r>
                <a:rPr lang="en-US" sz="1200" dirty="0" smtClean="0">
                  <a:solidFill>
                    <a:srgbClr val="180DF3"/>
                  </a:solidFill>
                  <a:latin typeface="Verdana" pitchFamily="34" charset="0"/>
                  <a:hlinkClick r:id="rId9" action="ppaction://hlinksldjump"/>
                </a:rPr>
                <a:t>Evaluation</a:t>
              </a:r>
              <a:endParaRPr lang="en-US" sz="1200" dirty="0" smtClean="0">
                <a:solidFill>
                  <a:srgbClr val="180DF3"/>
                </a:solidFill>
                <a:latin typeface="Verdana" pitchFamily="34" charset="0"/>
              </a:endParaRPr>
            </a:p>
          </p:txBody>
        </p:sp>
      </p:grpSp>
      <p:grpSp>
        <p:nvGrpSpPr>
          <p:cNvPr id="5130" name="Group 33"/>
          <p:cNvGrpSpPr>
            <a:grpSpLocks/>
          </p:cNvGrpSpPr>
          <p:nvPr/>
        </p:nvGrpSpPr>
        <p:grpSpPr bwMode="auto">
          <a:xfrm>
            <a:off x="5010184" y="1390650"/>
            <a:ext cx="1285840" cy="1274763"/>
            <a:chOff x="2400" y="912"/>
            <a:chExt cx="809" cy="803"/>
          </a:xfrm>
          <a:solidFill>
            <a:schemeClr val="tx2">
              <a:lumMod val="50000"/>
            </a:schemeClr>
          </a:solidFill>
        </p:grpSpPr>
        <p:sp>
          <p:nvSpPr>
            <p:cNvPr id="28" name="Oval 7">
              <a:hlinkClick r:id="rId4" action="ppaction://hlinksldjump"/>
            </p:cNvPr>
            <p:cNvSpPr>
              <a:spLocks noChangeArrowheads="1"/>
            </p:cNvSpPr>
            <p:nvPr/>
          </p:nvSpPr>
          <p:spPr bwMode="gray">
            <a:xfrm>
              <a:off x="2400" y="912"/>
              <a:ext cx="809" cy="803"/>
            </a:xfrm>
            <a:prstGeom prst="ellipse">
              <a:avLst/>
            </a:prstGeom>
            <a:grp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141" name="Text Box 22">
              <a:hlinkClick r:id="rId2" action="ppaction://hlinksldjump"/>
            </p:cNvPr>
            <p:cNvSpPr txBox="1">
              <a:spLocks noChangeArrowheads="1"/>
            </p:cNvSpPr>
            <p:nvPr/>
          </p:nvSpPr>
          <p:spPr bwMode="gray">
            <a:xfrm>
              <a:off x="2529" y="1068"/>
              <a:ext cx="594" cy="50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dirty="0" smtClean="0">
                  <a:solidFill>
                    <a:srgbClr val="000000"/>
                  </a:solidFill>
                  <a:latin typeface="Verdana" pitchFamily="34" charset="0"/>
                  <a:hlinkClick r:id="rId10" action="ppaction://hlinksldjump"/>
                </a:rPr>
                <a:t>3.</a:t>
              </a:r>
            </a:p>
            <a:p>
              <a:pPr algn="ctr" eaLnBrk="0" fontAlgn="base" hangingPunct="0">
                <a:spcBef>
                  <a:spcPct val="0"/>
                </a:spcBef>
                <a:spcAft>
                  <a:spcPct val="0"/>
                </a:spcAft>
                <a:defRPr/>
              </a:pPr>
              <a:r>
                <a:rPr lang="en-US" sz="1400" dirty="0" smtClean="0">
                  <a:solidFill>
                    <a:srgbClr val="000000"/>
                  </a:solidFill>
                  <a:latin typeface="Verdana" pitchFamily="34" charset="0"/>
                  <a:hlinkClick r:id="rId10" action="ppaction://hlinksldjump"/>
                </a:rPr>
                <a:t>What is</a:t>
              </a:r>
            </a:p>
            <a:p>
              <a:pPr algn="ctr" eaLnBrk="0" fontAlgn="base" hangingPunct="0">
                <a:spcBef>
                  <a:spcPct val="0"/>
                </a:spcBef>
                <a:spcAft>
                  <a:spcPct val="0"/>
                </a:spcAft>
                <a:defRPr/>
              </a:pPr>
              <a:r>
                <a:rPr lang="en-US" sz="1400" dirty="0" smtClean="0">
                  <a:solidFill>
                    <a:srgbClr val="000000"/>
                  </a:solidFill>
                  <a:latin typeface="Verdana" pitchFamily="34" charset="0"/>
                  <a:hlinkClick r:id="rId10" action="ppaction://hlinksldjump"/>
                </a:rPr>
                <a:t>clear</a:t>
              </a:r>
              <a:endParaRPr lang="en-US" sz="1400" dirty="0" smtClean="0">
                <a:solidFill>
                  <a:srgbClr val="000000"/>
                </a:solidFill>
                <a:latin typeface="Verdana" pitchFamily="34" charset="0"/>
              </a:endParaRPr>
            </a:p>
          </p:txBody>
        </p:sp>
      </p:grpSp>
      <p:grpSp>
        <p:nvGrpSpPr>
          <p:cNvPr id="5131" name="Group 33"/>
          <p:cNvGrpSpPr>
            <a:grpSpLocks/>
          </p:cNvGrpSpPr>
          <p:nvPr/>
        </p:nvGrpSpPr>
        <p:grpSpPr bwMode="auto">
          <a:xfrm>
            <a:off x="6657982" y="1647825"/>
            <a:ext cx="1284289" cy="1274763"/>
            <a:chOff x="2400" y="912"/>
            <a:chExt cx="809" cy="803"/>
          </a:xfrm>
          <a:solidFill>
            <a:schemeClr val="tx2">
              <a:lumMod val="50000"/>
            </a:schemeClr>
          </a:solidFill>
        </p:grpSpPr>
        <p:sp>
          <p:nvSpPr>
            <p:cNvPr id="31" name="Oval 7">
              <a:hlinkClick r:id="rId4" action="ppaction://hlinksldjump"/>
            </p:cNvPr>
            <p:cNvSpPr>
              <a:spLocks noChangeArrowheads="1"/>
            </p:cNvSpPr>
            <p:nvPr/>
          </p:nvSpPr>
          <p:spPr bwMode="gray">
            <a:xfrm>
              <a:off x="2400" y="912"/>
              <a:ext cx="809" cy="803"/>
            </a:xfrm>
            <a:prstGeom prst="ellipse">
              <a:avLst/>
            </a:prstGeom>
            <a:grp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139" name="Text Box 22">
              <a:hlinkClick r:id="rId2" action="ppaction://hlinksldjump"/>
            </p:cNvPr>
            <p:cNvSpPr txBox="1">
              <a:spLocks noChangeArrowheads="1"/>
            </p:cNvSpPr>
            <p:nvPr/>
          </p:nvSpPr>
          <p:spPr bwMode="gray">
            <a:xfrm>
              <a:off x="2465" y="1077"/>
              <a:ext cx="678" cy="446"/>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dirty="0" smtClean="0">
                  <a:solidFill>
                    <a:srgbClr val="000000"/>
                  </a:solidFill>
                  <a:latin typeface="Verdana" pitchFamily="34" charset="0"/>
                  <a:hlinkClick r:id="rId11" action="ppaction://hlinksldjump"/>
                </a:rPr>
                <a:t>4. </a:t>
              </a:r>
            </a:p>
            <a:p>
              <a:pPr algn="ctr" eaLnBrk="0" fontAlgn="base" hangingPunct="0">
                <a:spcBef>
                  <a:spcPct val="0"/>
                </a:spcBef>
                <a:spcAft>
                  <a:spcPct val="0"/>
                </a:spcAft>
                <a:defRPr/>
              </a:pPr>
              <a:r>
                <a:rPr lang="en-US" sz="1100" dirty="0" smtClean="0">
                  <a:solidFill>
                    <a:srgbClr val="000000"/>
                  </a:solidFill>
                  <a:latin typeface="Verdana" pitchFamily="34" charset="0"/>
                  <a:hlinkClick r:id="rId11" action="ppaction://hlinksldjump"/>
                </a:rPr>
                <a:t>Functional</a:t>
              </a:r>
            </a:p>
            <a:p>
              <a:pPr algn="ctr" eaLnBrk="0" fontAlgn="base" hangingPunct="0">
                <a:spcBef>
                  <a:spcPct val="0"/>
                </a:spcBef>
                <a:spcAft>
                  <a:spcPct val="0"/>
                </a:spcAft>
                <a:defRPr/>
              </a:pPr>
              <a:r>
                <a:rPr lang="en-US" sz="1100" dirty="0" smtClean="0">
                  <a:solidFill>
                    <a:srgbClr val="000000"/>
                  </a:solidFill>
                  <a:latin typeface="Verdana" pitchFamily="34" charset="0"/>
                  <a:hlinkClick r:id="rId11" action="ppaction://hlinksldjump"/>
                </a:rPr>
                <a:t> Assessment</a:t>
              </a:r>
              <a:endParaRPr lang="en-US" sz="1100" dirty="0" smtClean="0">
                <a:solidFill>
                  <a:srgbClr val="000000"/>
                </a:solidFill>
                <a:latin typeface="Verdana" pitchFamily="34" charset="0"/>
              </a:endParaRPr>
            </a:p>
          </p:txBody>
        </p:sp>
      </p:grpSp>
      <p:grpSp>
        <p:nvGrpSpPr>
          <p:cNvPr id="5132" name="Group 33"/>
          <p:cNvGrpSpPr>
            <a:grpSpLocks/>
          </p:cNvGrpSpPr>
          <p:nvPr/>
        </p:nvGrpSpPr>
        <p:grpSpPr bwMode="auto">
          <a:xfrm>
            <a:off x="6505577" y="3033713"/>
            <a:ext cx="1284289" cy="1274762"/>
            <a:chOff x="2400" y="912"/>
            <a:chExt cx="809" cy="803"/>
          </a:xfrm>
          <a:solidFill>
            <a:schemeClr val="tx2">
              <a:lumMod val="50000"/>
            </a:schemeClr>
          </a:solidFill>
        </p:grpSpPr>
        <p:sp>
          <p:nvSpPr>
            <p:cNvPr id="34" name="Oval 7">
              <a:hlinkClick r:id="rId4" action="ppaction://hlinksldjump"/>
            </p:cNvPr>
            <p:cNvSpPr>
              <a:spLocks noChangeArrowheads="1"/>
            </p:cNvSpPr>
            <p:nvPr/>
          </p:nvSpPr>
          <p:spPr bwMode="gray">
            <a:xfrm>
              <a:off x="2400" y="912"/>
              <a:ext cx="809" cy="803"/>
            </a:xfrm>
            <a:prstGeom prst="ellipse">
              <a:avLst/>
            </a:prstGeom>
            <a:grp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137" name="Text Box 22">
              <a:hlinkClick r:id="rId2" action="ppaction://hlinksldjump"/>
            </p:cNvPr>
            <p:cNvSpPr txBox="1">
              <a:spLocks noChangeArrowheads="1"/>
            </p:cNvSpPr>
            <p:nvPr/>
          </p:nvSpPr>
          <p:spPr bwMode="gray">
            <a:xfrm>
              <a:off x="2517" y="1061"/>
              <a:ext cx="575" cy="50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dirty="0" smtClean="0">
                  <a:solidFill>
                    <a:srgbClr val="000000"/>
                  </a:solidFill>
                  <a:latin typeface="Verdana" pitchFamily="34" charset="0"/>
                  <a:hlinkClick r:id="rId12" action="ppaction://hlinksldjump"/>
                </a:rPr>
                <a:t>5.</a:t>
              </a:r>
            </a:p>
            <a:p>
              <a:pPr algn="ctr" eaLnBrk="0" fontAlgn="base" hangingPunct="0">
                <a:spcBef>
                  <a:spcPct val="0"/>
                </a:spcBef>
                <a:spcAft>
                  <a:spcPct val="0"/>
                </a:spcAft>
                <a:defRPr/>
              </a:pPr>
              <a:r>
                <a:rPr lang="en-US" sz="1400" dirty="0" smtClean="0">
                  <a:solidFill>
                    <a:srgbClr val="000000"/>
                  </a:solidFill>
                  <a:latin typeface="Verdana" pitchFamily="34" charset="0"/>
                  <a:hlinkClick r:id="rId12" action="ppaction://hlinksldjump"/>
                </a:rPr>
                <a:t>The </a:t>
              </a:r>
            </a:p>
            <a:p>
              <a:pPr algn="ctr" eaLnBrk="0" fontAlgn="base" hangingPunct="0">
                <a:spcBef>
                  <a:spcPct val="0"/>
                </a:spcBef>
                <a:spcAft>
                  <a:spcPct val="0"/>
                </a:spcAft>
                <a:defRPr/>
              </a:pPr>
              <a:r>
                <a:rPr lang="en-US" sz="1400" dirty="0" smtClean="0">
                  <a:solidFill>
                    <a:srgbClr val="000000"/>
                  </a:solidFill>
                  <a:latin typeface="Verdana" pitchFamily="34" charset="0"/>
                  <a:hlinkClick r:id="rId12" action="ppaction://hlinksldjump"/>
                </a:rPr>
                <a:t>Benefits</a:t>
              </a:r>
              <a:endParaRPr lang="en-US" sz="1400" dirty="0" smtClean="0">
                <a:solidFill>
                  <a:srgbClr val="000000"/>
                </a:solidFill>
                <a:latin typeface="Verdana" pitchFamily="34" charset="0"/>
              </a:endParaRPr>
            </a:p>
          </p:txBody>
        </p:sp>
      </p:grpSp>
      <p:grpSp>
        <p:nvGrpSpPr>
          <p:cNvPr id="5133" name="Group 33"/>
          <p:cNvGrpSpPr>
            <a:grpSpLocks/>
          </p:cNvGrpSpPr>
          <p:nvPr/>
        </p:nvGrpSpPr>
        <p:grpSpPr bwMode="auto">
          <a:xfrm>
            <a:off x="5284785" y="3906837"/>
            <a:ext cx="1284286" cy="1274763"/>
            <a:chOff x="2406" y="895"/>
            <a:chExt cx="809" cy="803"/>
          </a:xfrm>
          <a:solidFill>
            <a:schemeClr val="tx2">
              <a:lumMod val="50000"/>
            </a:schemeClr>
          </a:solidFill>
        </p:grpSpPr>
        <p:sp>
          <p:nvSpPr>
            <p:cNvPr id="37" name="Oval 7">
              <a:hlinkClick r:id="rId4" action="ppaction://hlinksldjump"/>
            </p:cNvPr>
            <p:cNvSpPr>
              <a:spLocks noChangeArrowheads="1"/>
            </p:cNvSpPr>
            <p:nvPr/>
          </p:nvSpPr>
          <p:spPr bwMode="gray">
            <a:xfrm>
              <a:off x="2406" y="895"/>
              <a:ext cx="809" cy="803"/>
            </a:xfrm>
            <a:prstGeom prst="ellipse">
              <a:avLst/>
            </a:prstGeom>
            <a:grpFill/>
            <a:ln>
              <a:noFill/>
            </a:ln>
            <a:effectLst>
              <a:prstShdw prst="shdw12" dist="76200" dir="10800000">
                <a:srgbClr val="001D3A">
                  <a:alpha val="50000"/>
                </a:srgb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969696"/>
                </a:solidFill>
              </a:endParaRPr>
            </a:p>
          </p:txBody>
        </p:sp>
        <p:sp>
          <p:nvSpPr>
            <p:cNvPr id="5135" name="Text Box 22">
              <a:hlinkClick r:id="rId2" action="ppaction://hlinksldjump"/>
            </p:cNvPr>
            <p:cNvSpPr txBox="1">
              <a:spLocks noChangeArrowheads="1"/>
            </p:cNvSpPr>
            <p:nvPr/>
          </p:nvSpPr>
          <p:spPr bwMode="gray">
            <a:xfrm>
              <a:off x="2522" y="1053"/>
              <a:ext cx="577" cy="486"/>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normAutofit lnSpcReduction="1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dirty="0" smtClean="0">
                  <a:solidFill>
                    <a:srgbClr val="000000"/>
                  </a:solidFill>
                  <a:latin typeface="Verdana" pitchFamily="34" charset="0"/>
                  <a:hlinkClick r:id="rId13" action="ppaction://hlinksldjump"/>
                </a:rPr>
                <a:t>6.</a:t>
              </a:r>
            </a:p>
            <a:p>
              <a:pPr algn="ctr" eaLnBrk="0" fontAlgn="base" hangingPunct="0">
                <a:spcBef>
                  <a:spcPct val="0"/>
                </a:spcBef>
                <a:spcAft>
                  <a:spcPct val="0"/>
                </a:spcAft>
                <a:defRPr/>
              </a:pPr>
              <a:r>
                <a:rPr lang="en-US" sz="1050" dirty="0" smtClean="0">
                  <a:solidFill>
                    <a:srgbClr val="000000"/>
                  </a:solidFill>
                  <a:latin typeface="Verdana" pitchFamily="34" charset="0"/>
                  <a:hlinkClick r:id="rId13" action="ppaction://hlinksldjump"/>
                </a:rPr>
                <a:t>Crucial elements</a:t>
              </a:r>
            </a:p>
            <a:p>
              <a:pPr algn="ctr" eaLnBrk="0" fontAlgn="base" hangingPunct="0">
                <a:spcBef>
                  <a:spcPct val="0"/>
                </a:spcBef>
                <a:spcAft>
                  <a:spcPct val="0"/>
                </a:spcAft>
                <a:defRPr/>
              </a:pPr>
              <a:r>
                <a:rPr lang="en-US" sz="1050" dirty="0" smtClean="0">
                  <a:solidFill>
                    <a:srgbClr val="000000"/>
                  </a:solidFill>
                  <a:latin typeface="Verdana" pitchFamily="34" charset="0"/>
                  <a:hlinkClick r:id="rId13" action="ppaction://hlinksldjump"/>
                </a:rPr>
                <a:t>And</a:t>
              </a:r>
            </a:p>
            <a:p>
              <a:pPr algn="ctr" eaLnBrk="0" fontAlgn="base" hangingPunct="0">
                <a:spcBef>
                  <a:spcPct val="0"/>
                </a:spcBef>
                <a:spcAft>
                  <a:spcPct val="0"/>
                </a:spcAft>
                <a:defRPr/>
              </a:pPr>
              <a:r>
                <a:rPr lang="en-US" sz="1050" dirty="0" smtClean="0">
                  <a:solidFill>
                    <a:srgbClr val="000000"/>
                  </a:solidFill>
                  <a:latin typeface="Verdana" pitchFamily="34" charset="0"/>
                  <a:hlinkClick r:id="rId13" action="ppaction://hlinksldjump"/>
                </a:rPr>
                <a:t>Key Principles</a:t>
              </a:r>
              <a:endParaRPr lang="en-US" sz="1050" dirty="0" smtClean="0">
                <a:solidFill>
                  <a:srgbClr val="000000"/>
                </a:solidFill>
                <a:latin typeface="Verdana" pitchFamily="34" charset="0"/>
              </a:endParaRPr>
            </a:p>
          </p:txBody>
        </p:sp>
      </p:grpSp>
    </p:spTree>
    <p:extLst>
      <p:ext uri="{BB962C8B-B14F-4D97-AF65-F5344CB8AC3E}">
        <p14:creationId xmlns:p14="http://schemas.microsoft.com/office/powerpoint/2010/main" val="3751010921"/>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32773" name="TextBox 1"/>
          <p:cNvSpPr txBox="1">
            <a:spLocks noChangeArrowheads="1"/>
          </p:cNvSpPr>
          <p:nvPr/>
        </p:nvSpPr>
        <p:spPr bwMode="auto">
          <a:xfrm>
            <a:off x="914400" y="990600"/>
            <a:ext cx="6400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ZA" sz="3200">
                <a:solidFill>
                  <a:srgbClr val="000000"/>
                </a:solidFill>
              </a:rPr>
              <a:t>Lets look at …</a:t>
            </a:r>
          </a:p>
        </p:txBody>
      </p:sp>
      <p:graphicFrame>
        <p:nvGraphicFramePr>
          <p:cNvPr id="5" name="Table 4"/>
          <p:cNvGraphicFramePr>
            <a:graphicFrameLocks noGrp="1"/>
          </p:cNvGraphicFramePr>
          <p:nvPr/>
        </p:nvGraphicFramePr>
        <p:xfrm>
          <a:off x="1219200" y="2438400"/>
          <a:ext cx="5867400" cy="579438"/>
        </p:xfrm>
        <a:graphic>
          <a:graphicData uri="http://schemas.openxmlformats.org/drawingml/2006/table">
            <a:tbl>
              <a:tblPr/>
              <a:tblGrid>
                <a:gridCol w="2285162"/>
                <a:gridCol w="3582238"/>
              </a:tblGrid>
              <a:tr h="579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charset="0"/>
                          <a:cs typeface="Arial" charset="0"/>
                        </a:rPr>
                        <a:t>Evaluation</a:t>
                      </a:r>
                    </a:p>
                  </a:txBody>
                  <a:tcPr marT="45742" marB="45742"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Arial" charset="0"/>
                          <a:cs typeface="Arial" charset="0"/>
                        </a:rPr>
                        <a:t>Short &amp; long term</a:t>
                      </a:r>
                    </a:p>
                  </a:txBody>
                  <a:tcPr marT="45742" marB="45742"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9"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92128105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33795" name="Rectangle 3"/>
          <p:cNvSpPr>
            <a:spLocks noGrp="1" noChangeArrowheads="1"/>
          </p:cNvSpPr>
          <p:nvPr>
            <p:ph type="body" idx="1"/>
          </p:nvPr>
        </p:nvSpPr>
        <p:spPr/>
        <p:txBody>
          <a:bodyPr/>
          <a:lstStyle/>
          <a:p>
            <a:pPr eaLnBrk="1" hangingPunct="1"/>
            <a:r>
              <a:rPr lang="en-ZA" smtClean="0">
                <a:solidFill>
                  <a:srgbClr val="000000"/>
                </a:solidFill>
              </a:rPr>
              <a:t>Evaluation Ideas – </a:t>
            </a:r>
            <a:r>
              <a:rPr lang="en-ZA" sz="2000" smtClean="0">
                <a:solidFill>
                  <a:srgbClr val="000000"/>
                </a:solidFill>
              </a:rPr>
              <a:t>What Data do we collect to know whether PBIS is working in our school.</a:t>
            </a:r>
          </a:p>
          <a:p>
            <a:pPr lvl="1" eaLnBrk="1" hangingPunct="1"/>
            <a:r>
              <a:rPr lang="en-ZA" sz="2000" smtClean="0">
                <a:solidFill>
                  <a:srgbClr val="000000"/>
                </a:solidFill>
              </a:rPr>
              <a:t>We need to:</a:t>
            </a:r>
          </a:p>
          <a:p>
            <a:pPr lvl="2" eaLnBrk="1" hangingPunct="1"/>
            <a:r>
              <a:rPr lang="en-ZA" smtClean="0">
                <a:solidFill>
                  <a:srgbClr val="000000"/>
                </a:solidFill>
              </a:rPr>
              <a:t>Create benchmarks</a:t>
            </a:r>
          </a:p>
          <a:p>
            <a:pPr lvl="2" eaLnBrk="1" hangingPunct="1"/>
            <a:r>
              <a:rPr lang="en-ZA" smtClean="0">
                <a:solidFill>
                  <a:srgbClr val="000000"/>
                </a:solidFill>
              </a:rPr>
              <a:t>Create or use existing Functional Assessment Checklists of Teachers</a:t>
            </a:r>
          </a:p>
          <a:p>
            <a:pPr lvl="2" eaLnBrk="1" hangingPunct="1"/>
            <a:r>
              <a:rPr lang="en-ZA" smtClean="0">
                <a:solidFill>
                  <a:srgbClr val="000000"/>
                </a:solidFill>
              </a:rPr>
              <a:t>Create or use existing Classroom Checklists for Individual Student Systems</a:t>
            </a:r>
          </a:p>
          <a:p>
            <a:pPr lvl="2" eaLnBrk="1" hangingPunct="1"/>
            <a:r>
              <a:rPr lang="en-ZA" smtClean="0">
                <a:solidFill>
                  <a:srgbClr val="000000"/>
                </a:solidFill>
              </a:rPr>
              <a:t>Create or use existing Classroom Management Self-Assessments</a:t>
            </a:r>
          </a:p>
          <a:p>
            <a:pPr lvl="2" eaLnBrk="1" hangingPunct="1"/>
            <a:r>
              <a:rPr lang="en-ZA" smtClean="0">
                <a:solidFill>
                  <a:srgbClr val="000000"/>
                </a:solidFill>
              </a:rPr>
              <a:t>Develop ways of analysing and evaluating the data.  Data based decision making will be crucial in reinforcing this plan.</a:t>
            </a:r>
          </a:p>
          <a:p>
            <a:pPr lvl="2" eaLnBrk="1" hangingPunct="1"/>
            <a:endParaRPr lang="en-GB"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743732472"/>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34819" name="Rectangle 3"/>
          <p:cNvSpPr>
            <a:spLocks noGrp="1" noChangeArrowheads="1"/>
          </p:cNvSpPr>
          <p:nvPr>
            <p:ph type="body" idx="1"/>
          </p:nvPr>
        </p:nvSpPr>
        <p:spPr>
          <a:xfrm>
            <a:off x="1295400" y="2819400"/>
            <a:ext cx="5791200" cy="1143000"/>
          </a:xfrm>
        </p:spPr>
        <p:txBody>
          <a:bodyPr/>
          <a:lstStyle/>
          <a:p>
            <a:pPr marL="0" indent="0" algn="ctr" eaLnBrk="1" hangingPunct="1">
              <a:buFontTx/>
              <a:buNone/>
            </a:pPr>
            <a:r>
              <a:rPr lang="en-ZA" smtClean="0">
                <a:solidFill>
                  <a:srgbClr val="000000"/>
                </a:solidFill>
              </a:rPr>
              <a:t>An example of how data can help us to make decisions</a:t>
            </a:r>
          </a:p>
          <a:p>
            <a:pPr lvl="2" eaLnBrk="1" hangingPunct="1"/>
            <a:endParaRPr lang="en-GB"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435977508"/>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848600" cy="685800"/>
          </a:xfrm>
        </p:spPr>
        <p:txBody>
          <a:bodyPr>
            <a:normAutofit fontScale="90000"/>
          </a:bodyPr>
          <a:lstStyle/>
          <a:p>
            <a:pPr>
              <a:defRPr/>
            </a:pPr>
            <a:r>
              <a:rPr lang="en-ZA" dirty="0" smtClean="0"/>
              <a:t>Number of incidences reported at various places around the school on the different days of the week </a:t>
            </a:r>
            <a:endParaRPr lang="en-ZA" dirty="0"/>
          </a:p>
        </p:txBody>
      </p:sp>
      <p:graphicFrame>
        <p:nvGraphicFramePr>
          <p:cNvPr id="35843" name="Content Placeholder 5"/>
          <p:cNvGraphicFramePr>
            <a:graphicFrameLocks noGrp="1"/>
          </p:cNvGraphicFramePr>
          <p:nvPr>
            <p:ph idx="1"/>
          </p:nvPr>
        </p:nvGraphicFramePr>
        <p:xfrm>
          <a:off x="177800" y="2159000"/>
          <a:ext cx="7188200" cy="4445000"/>
        </p:xfrm>
        <a:graphic>
          <a:graphicData uri="http://schemas.openxmlformats.org/presentationml/2006/ole">
            <mc:AlternateContent xmlns:mc="http://schemas.openxmlformats.org/markup-compatibility/2006">
              <mc:Choice xmlns:v="urn:schemas-microsoft-com:vml" Requires="v">
                <p:oleObj spid="_x0000_s1026" r:id="rId3" imgW="7187807" imgH="4444369" progId="Excel.Chart.8">
                  <p:embed/>
                </p:oleObj>
              </mc:Choice>
              <mc:Fallback>
                <p:oleObj r:id="rId3" imgW="7187807" imgH="4444369"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800" y="2159000"/>
                        <a:ext cx="7188200" cy="4445000"/>
                      </a:xfrm>
                      <a:prstGeom prst="rect">
                        <a:avLst/>
                      </a:prstGeom>
                    </p:spPr>
                  </p:pic>
                </p:oleObj>
              </mc:Fallback>
            </mc:AlternateContent>
          </a:graphicData>
        </a:graphic>
      </p:graphicFrame>
      <p:sp>
        <p:nvSpPr>
          <p:cNvPr id="4" name="Rectangle 31">
            <a:hlinkClick r:id="rId5"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6"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658021249"/>
      </p:ext>
    </p:extLst>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32771" name="Rectangle 3"/>
          <p:cNvSpPr>
            <a:spLocks noGrp="1" noChangeArrowheads="1"/>
          </p:cNvSpPr>
          <p:nvPr>
            <p:ph type="body" idx="1"/>
          </p:nvPr>
        </p:nvSpPr>
        <p:spPr>
          <a:xfrm>
            <a:off x="304800" y="762000"/>
            <a:ext cx="7772400" cy="5700713"/>
          </a:xfrm>
        </p:spPr>
        <p:txBody>
          <a:bodyPr/>
          <a:lstStyle/>
          <a:p>
            <a:pPr marL="114300" indent="0" eaLnBrk="1" hangingPunct="1">
              <a:buFontTx/>
              <a:buNone/>
              <a:defRPr/>
            </a:pPr>
            <a:r>
              <a:rPr lang="en-GB" sz="2800" dirty="0" smtClean="0">
                <a:solidFill>
                  <a:srgbClr val="000000"/>
                </a:solidFill>
              </a:rPr>
              <a:t>We can deduce a few issues here:</a:t>
            </a:r>
          </a:p>
          <a:p>
            <a:pPr eaLnBrk="1" hangingPunct="1">
              <a:defRPr/>
            </a:pPr>
            <a:r>
              <a:rPr lang="en-GB" sz="2400" dirty="0" smtClean="0">
                <a:solidFill>
                  <a:srgbClr val="000000"/>
                </a:solidFill>
              </a:rPr>
              <a:t>Some of the obvious ones are:</a:t>
            </a:r>
          </a:p>
          <a:p>
            <a:pPr lvl="1" eaLnBrk="1" hangingPunct="1">
              <a:defRPr/>
            </a:pPr>
            <a:r>
              <a:rPr lang="en-GB" sz="1800" dirty="0" smtClean="0">
                <a:solidFill>
                  <a:srgbClr val="000000"/>
                </a:solidFill>
              </a:rPr>
              <a:t>The South Wing Toilets clearly need more monitoring</a:t>
            </a:r>
          </a:p>
          <a:p>
            <a:pPr lvl="1" eaLnBrk="1" hangingPunct="1">
              <a:defRPr/>
            </a:pPr>
            <a:r>
              <a:rPr lang="en-GB" sz="1800" dirty="0" smtClean="0">
                <a:solidFill>
                  <a:srgbClr val="000000"/>
                </a:solidFill>
              </a:rPr>
              <a:t>The lunch room may need a rethink regarding monitoring</a:t>
            </a:r>
          </a:p>
          <a:p>
            <a:pPr lvl="1" eaLnBrk="1" hangingPunct="1">
              <a:defRPr/>
            </a:pPr>
            <a:r>
              <a:rPr lang="en-GB" sz="1800" dirty="0" smtClean="0">
                <a:solidFill>
                  <a:srgbClr val="000000"/>
                </a:solidFill>
              </a:rPr>
              <a:t>The environmental centre needs some help over the weekend</a:t>
            </a:r>
          </a:p>
          <a:p>
            <a:pPr lvl="1" eaLnBrk="1" hangingPunct="1">
              <a:defRPr/>
            </a:pPr>
            <a:r>
              <a:rPr lang="en-GB" sz="1800" dirty="0" smtClean="0">
                <a:solidFill>
                  <a:srgbClr val="000000"/>
                </a:solidFill>
              </a:rPr>
              <a:t>Anything else ….</a:t>
            </a:r>
            <a:r>
              <a:rPr lang="en-GB" sz="1600" dirty="0">
                <a:solidFill>
                  <a:srgbClr val="000000"/>
                </a:solidFill>
              </a:rPr>
              <a:t> </a:t>
            </a:r>
            <a:r>
              <a:rPr lang="en-GB" sz="1600" dirty="0" smtClean="0">
                <a:solidFill>
                  <a:srgbClr val="000000"/>
                </a:solidFill>
              </a:rPr>
              <a:t>?</a:t>
            </a:r>
            <a:endParaRPr lang="en-GB" sz="1800" dirty="0" smtClean="0">
              <a:solidFill>
                <a:srgbClr val="000000"/>
              </a:solidFill>
            </a:endParaRPr>
          </a:p>
        </p:txBody>
      </p:sp>
      <p:graphicFrame>
        <p:nvGraphicFramePr>
          <p:cNvPr id="36870" name="Content Placeholder 5"/>
          <p:cNvGraphicFramePr>
            <a:graphicFrameLocks noGrp="1"/>
          </p:cNvGraphicFramePr>
          <p:nvPr>
            <p:ph idx="1"/>
          </p:nvPr>
        </p:nvGraphicFramePr>
        <p:xfrm>
          <a:off x="254000" y="3487738"/>
          <a:ext cx="7112000" cy="3116262"/>
        </p:xfrm>
        <a:graphic>
          <a:graphicData uri="http://schemas.openxmlformats.org/presentationml/2006/ole">
            <mc:AlternateContent xmlns:mc="http://schemas.openxmlformats.org/markup-compatibility/2006">
              <mc:Choice xmlns:v="urn:schemas-microsoft-com:vml" Requires="v">
                <p:oleObj spid="_x0000_s2050" r:id="rId3" imgW="7108552" imgH="3115326" progId="Excel.Chart.8">
                  <p:embed/>
                </p:oleObj>
              </mc:Choice>
              <mc:Fallback>
                <p:oleObj r:id="rId3" imgW="7108552" imgH="3115326"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 y="3487738"/>
                        <a:ext cx="7112000" cy="3116262"/>
                      </a:xfrm>
                      <a:prstGeom prst="rect">
                        <a:avLst/>
                      </a:prstGeom>
                    </p:spPr>
                  </p:pic>
                </p:oleObj>
              </mc:Fallback>
            </mc:AlternateContent>
          </a:graphicData>
        </a:graphic>
      </p:graphicFrame>
      <p:sp>
        <p:nvSpPr>
          <p:cNvPr id="9" name="Rectangle 31">
            <a:hlinkClick r:id="rId5"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6"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205937835"/>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32771" name="Rectangle 3"/>
          <p:cNvSpPr>
            <a:spLocks noGrp="1" noChangeArrowheads="1"/>
          </p:cNvSpPr>
          <p:nvPr>
            <p:ph type="body" idx="1"/>
          </p:nvPr>
        </p:nvSpPr>
        <p:spPr/>
        <p:txBody>
          <a:bodyPr>
            <a:normAutofit fontScale="92500" lnSpcReduction="10000"/>
          </a:bodyPr>
          <a:lstStyle/>
          <a:p>
            <a:pPr eaLnBrk="1" hangingPunct="1">
              <a:defRPr/>
            </a:pPr>
            <a:r>
              <a:rPr lang="en-ZA" dirty="0" smtClean="0">
                <a:solidFill>
                  <a:srgbClr val="000000"/>
                </a:solidFill>
              </a:rPr>
              <a:t>Other areas for data collection:</a:t>
            </a:r>
          </a:p>
          <a:p>
            <a:pPr lvl="1" eaLnBrk="1" hangingPunct="1">
              <a:defRPr/>
            </a:pPr>
            <a:r>
              <a:rPr lang="en-ZA" dirty="0" smtClean="0">
                <a:solidFill>
                  <a:srgbClr val="000000"/>
                </a:solidFill>
              </a:rPr>
              <a:t>Specific </a:t>
            </a:r>
            <a:r>
              <a:rPr lang="en-ZA" dirty="0" err="1" smtClean="0">
                <a:solidFill>
                  <a:srgbClr val="000000"/>
                </a:solidFill>
              </a:rPr>
              <a:t>Behavioral</a:t>
            </a:r>
            <a:r>
              <a:rPr lang="en-ZA" dirty="0" smtClean="0">
                <a:solidFill>
                  <a:srgbClr val="000000"/>
                </a:solidFill>
              </a:rPr>
              <a:t> types – </a:t>
            </a:r>
            <a:r>
              <a:rPr lang="en-ZA" dirty="0" err="1" smtClean="0">
                <a:solidFill>
                  <a:srgbClr val="000000"/>
                </a:solidFill>
              </a:rPr>
              <a:t>eg</a:t>
            </a:r>
            <a:r>
              <a:rPr lang="en-ZA" dirty="0" smtClean="0">
                <a:solidFill>
                  <a:srgbClr val="000000"/>
                </a:solidFill>
              </a:rPr>
              <a:t>. Insubordination, verbal aggression, physical aggression, task refusal, tardiness etc.</a:t>
            </a:r>
          </a:p>
          <a:p>
            <a:pPr lvl="1" eaLnBrk="1" hangingPunct="1">
              <a:defRPr/>
            </a:pPr>
            <a:r>
              <a:rPr lang="en-ZA" dirty="0" smtClean="0">
                <a:solidFill>
                  <a:srgbClr val="000000"/>
                </a:solidFill>
              </a:rPr>
              <a:t>More locations could be identified</a:t>
            </a:r>
          </a:p>
          <a:p>
            <a:pPr lvl="1" eaLnBrk="1" hangingPunct="1">
              <a:defRPr/>
            </a:pPr>
            <a:r>
              <a:rPr lang="en-ZA" dirty="0" smtClean="0">
                <a:solidFill>
                  <a:srgbClr val="000000"/>
                </a:solidFill>
              </a:rPr>
              <a:t> From whom or from where is the referral or reporting coming.</a:t>
            </a:r>
          </a:p>
          <a:p>
            <a:pPr lvl="1" eaLnBrk="1" hangingPunct="1">
              <a:defRPr/>
            </a:pPr>
            <a:r>
              <a:rPr lang="en-ZA" dirty="0" smtClean="0">
                <a:solidFill>
                  <a:srgbClr val="000000"/>
                </a:solidFill>
              </a:rPr>
              <a:t>When during the day is the specific </a:t>
            </a:r>
            <a:r>
              <a:rPr lang="en-ZA" dirty="0" err="1" smtClean="0">
                <a:solidFill>
                  <a:srgbClr val="000000"/>
                </a:solidFill>
              </a:rPr>
              <a:t>behavior</a:t>
            </a:r>
            <a:r>
              <a:rPr lang="en-ZA" dirty="0" smtClean="0">
                <a:solidFill>
                  <a:srgbClr val="000000"/>
                </a:solidFill>
              </a:rPr>
              <a:t> happening.</a:t>
            </a:r>
          </a:p>
          <a:p>
            <a:pPr lvl="1" eaLnBrk="1" hangingPunct="1">
              <a:defRPr/>
            </a:pPr>
            <a:r>
              <a:rPr lang="en-ZA" dirty="0" smtClean="0">
                <a:solidFill>
                  <a:srgbClr val="000000"/>
                </a:solidFill>
              </a:rPr>
              <a:t>How is this affecting academics</a:t>
            </a:r>
          </a:p>
          <a:p>
            <a:pPr lvl="1" eaLnBrk="1" hangingPunct="1">
              <a:defRPr/>
            </a:pPr>
            <a:r>
              <a:rPr lang="en-ZA" dirty="0" smtClean="0">
                <a:solidFill>
                  <a:srgbClr val="000000"/>
                </a:solidFill>
              </a:rPr>
              <a:t>And possibly most important of all …. Are we reinforcing and recording positive behaviour</a:t>
            </a:r>
            <a:endParaRPr lang="en-GB" dirty="0" smtClean="0">
              <a:solidFill>
                <a:srgbClr val="000000"/>
              </a:solidFill>
            </a:endParaRPr>
          </a:p>
          <a:p>
            <a:pPr lvl="1" eaLnBrk="1" hangingPunct="1">
              <a:defRPr/>
            </a:pPr>
            <a:endParaRPr lang="en-GB" dirty="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134982472"/>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38915" name="Rectangle 3"/>
          <p:cNvSpPr>
            <a:spLocks noGrp="1" noChangeArrowheads="1"/>
          </p:cNvSpPr>
          <p:nvPr>
            <p:ph type="body" idx="1"/>
          </p:nvPr>
        </p:nvSpPr>
        <p:spPr>
          <a:xfrm>
            <a:off x="1371600" y="1600200"/>
            <a:ext cx="6096000" cy="3352800"/>
          </a:xfrm>
        </p:spPr>
        <p:txBody>
          <a:bodyPr/>
          <a:lstStyle/>
          <a:p>
            <a:pPr eaLnBrk="1" hangingPunct="1"/>
            <a:r>
              <a:rPr lang="en-ZA" smtClean="0">
                <a:solidFill>
                  <a:srgbClr val="000000"/>
                </a:solidFill>
              </a:rPr>
              <a:t>… Are we reinforcing and recording positive behaviour?</a:t>
            </a:r>
          </a:p>
          <a:p>
            <a:pPr lvl="1" eaLnBrk="1" hangingPunct="1"/>
            <a:r>
              <a:rPr lang="en-ZA" smtClean="0">
                <a:solidFill>
                  <a:srgbClr val="000000"/>
                </a:solidFill>
              </a:rPr>
              <a:t>Are we using the “I caught you doing something right” slips?</a:t>
            </a:r>
          </a:p>
          <a:p>
            <a:pPr eaLnBrk="1" hangingPunct="1"/>
            <a:endParaRPr lang="en-GB" smtClean="0">
              <a:solidFill>
                <a:srgbClr val="000000"/>
              </a:solidFill>
            </a:endParaRPr>
          </a:p>
          <a:p>
            <a:pPr lvl="1" eaLnBrk="1" hangingPunct="1"/>
            <a:endParaRPr lang="en-GB"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4188173841"/>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39939" name="Rectangle 3"/>
          <p:cNvSpPr>
            <a:spLocks noGrp="1" noChangeArrowheads="1"/>
          </p:cNvSpPr>
          <p:nvPr>
            <p:ph type="body" idx="1"/>
          </p:nvPr>
        </p:nvSpPr>
        <p:spPr/>
        <p:txBody>
          <a:bodyPr/>
          <a:lstStyle/>
          <a:p>
            <a:pPr eaLnBrk="1" hangingPunct="1">
              <a:buFont typeface="Wingdings" pitchFamily="2" charset="2"/>
              <a:buNone/>
            </a:pPr>
            <a:r>
              <a:rPr lang="en-US" smtClean="0">
                <a:solidFill>
                  <a:srgbClr val="000000"/>
                </a:solidFill>
              </a:rPr>
              <a:t>Roadblocks to Success</a:t>
            </a:r>
          </a:p>
          <a:p>
            <a:pPr lvl="1" eaLnBrk="1" hangingPunct="1">
              <a:buClr>
                <a:schemeClr val="tx1"/>
              </a:buClr>
              <a:buFont typeface="Wingdings" pitchFamily="2" charset="2"/>
              <a:buChar char="§"/>
            </a:pPr>
            <a:r>
              <a:rPr lang="en-US" smtClean="0">
                <a:solidFill>
                  <a:srgbClr val="000000"/>
                </a:solidFill>
              </a:rPr>
              <a:t>Curriculum Pressure</a:t>
            </a:r>
          </a:p>
          <a:p>
            <a:pPr lvl="1" eaLnBrk="1" hangingPunct="1">
              <a:buClr>
                <a:schemeClr val="tx1"/>
              </a:buClr>
              <a:buFont typeface="Wingdings" pitchFamily="2" charset="2"/>
              <a:buChar char="§"/>
            </a:pPr>
            <a:r>
              <a:rPr lang="en-US" smtClean="0">
                <a:solidFill>
                  <a:srgbClr val="000000"/>
                </a:solidFill>
              </a:rPr>
              <a:t>“Tyranny of the clock”</a:t>
            </a:r>
          </a:p>
          <a:p>
            <a:pPr lvl="1" eaLnBrk="1" hangingPunct="1">
              <a:buClr>
                <a:schemeClr val="tx1"/>
              </a:buClr>
              <a:buFont typeface="Wingdings" pitchFamily="2" charset="2"/>
              <a:buChar char="§"/>
            </a:pPr>
            <a:r>
              <a:rPr lang="en-US" smtClean="0">
                <a:solidFill>
                  <a:srgbClr val="000000"/>
                </a:solidFill>
              </a:rPr>
              <a:t>Stress</a:t>
            </a:r>
          </a:p>
          <a:p>
            <a:pPr lvl="1" eaLnBrk="1" hangingPunct="1">
              <a:buClr>
                <a:schemeClr val="tx1"/>
              </a:buClr>
              <a:buFont typeface="Wingdings" pitchFamily="2" charset="2"/>
              <a:buChar char="§"/>
            </a:pPr>
            <a:r>
              <a:rPr lang="en-US" smtClean="0">
                <a:solidFill>
                  <a:srgbClr val="000000"/>
                </a:solidFill>
              </a:rPr>
              <a:t>Fatigue</a:t>
            </a:r>
          </a:p>
          <a:p>
            <a:pPr lvl="1" eaLnBrk="1" hangingPunct="1">
              <a:buClr>
                <a:schemeClr val="tx1"/>
              </a:buClr>
              <a:buFont typeface="Wingdings" pitchFamily="2" charset="2"/>
              <a:buChar char="§"/>
            </a:pPr>
            <a:r>
              <a:rPr lang="en-US" smtClean="0">
                <a:solidFill>
                  <a:srgbClr val="000000"/>
                </a:solidFill>
              </a:rPr>
              <a:t>Over-commitment</a:t>
            </a:r>
          </a:p>
          <a:p>
            <a:pPr lvl="1" eaLnBrk="1" hangingPunct="1">
              <a:buClr>
                <a:schemeClr val="tx1"/>
              </a:buClr>
              <a:buFont typeface="Wingdings" pitchFamily="2" charset="2"/>
              <a:buChar char="§"/>
            </a:pPr>
            <a:r>
              <a:rPr lang="en-US" smtClean="0">
                <a:solidFill>
                  <a:srgbClr val="000000"/>
                </a:solidFill>
              </a:rPr>
              <a:t>Lack of readily available resources</a:t>
            </a:r>
          </a:p>
          <a:p>
            <a:pPr lvl="1" eaLnBrk="1" hangingPunct="1">
              <a:buClr>
                <a:schemeClr val="tx1"/>
              </a:buClr>
              <a:buFont typeface="Wingdings" pitchFamily="2" charset="2"/>
              <a:buChar char="§"/>
            </a:pPr>
            <a:r>
              <a:rPr lang="en-US" smtClean="0">
                <a:solidFill>
                  <a:srgbClr val="000000"/>
                </a:solidFill>
              </a:rPr>
              <a:t>Inadequate Professional Development</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096805544"/>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p>
        </p:txBody>
      </p:sp>
      <p:sp>
        <p:nvSpPr>
          <p:cNvPr id="40963" name="Rectangle 3"/>
          <p:cNvSpPr>
            <a:spLocks noGrp="1" noChangeArrowheads="1"/>
          </p:cNvSpPr>
          <p:nvPr>
            <p:ph type="body" idx="1"/>
          </p:nvPr>
        </p:nvSpPr>
        <p:spPr>
          <a:xfrm>
            <a:off x="685800" y="1600200"/>
            <a:ext cx="7545388" cy="4530725"/>
          </a:xfrm>
          <a:noFill/>
        </p:spPr>
        <p:txBody>
          <a:bodyPr anchor="ctr"/>
          <a:lstStyle/>
          <a:p>
            <a:pPr lvl="1" eaLnBrk="1" hangingPunct="1">
              <a:buClr>
                <a:schemeClr val="tx1"/>
              </a:buClr>
              <a:buFont typeface="Wingdings" pitchFamily="2" charset="2"/>
              <a:buNone/>
              <a:tabLst>
                <a:tab pos="6684963" algn="r"/>
              </a:tabLst>
            </a:pPr>
            <a:r>
              <a:rPr lang="en-US" altLang="zh-CN" sz="3200" smtClean="0">
                <a:solidFill>
                  <a:srgbClr val="000000"/>
                </a:solidFill>
                <a:ea typeface="SimSun" pitchFamily="2" charset="-122"/>
              </a:rPr>
              <a:t>"</a:t>
            </a:r>
            <a:r>
              <a:rPr lang="en-GB" altLang="zh-CN" smtClean="0">
                <a:solidFill>
                  <a:srgbClr val="000000"/>
                </a:solidFill>
                <a:ea typeface="SimSun" pitchFamily="2" charset="-122"/>
              </a:rPr>
              <a:t>The time is always right to do what is right.”</a:t>
            </a:r>
          </a:p>
          <a:p>
            <a:pPr lvl="1" eaLnBrk="1" hangingPunct="1">
              <a:buClr>
                <a:schemeClr val="tx1"/>
              </a:buClr>
              <a:buFont typeface="Wingdings" pitchFamily="2" charset="2"/>
              <a:buNone/>
              <a:tabLst>
                <a:tab pos="6684963" algn="r"/>
              </a:tabLst>
            </a:pPr>
            <a:r>
              <a:rPr lang="en-GB" altLang="zh-CN" smtClean="0">
                <a:solidFill>
                  <a:srgbClr val="000000"/>
                </a:solidFill>
                <a:ea typeface="SimSun" pitchFamily="2" charset="-122"/>
              </a:rPr>
              <a:t>			</a:t>
            </a:r>
            <a:r>
              <a:rPr lang="en-GB" altLang="zh-CN" sz="1600" smtClean="0">
                <a:solidFill>
                  <a:srgbClr val="000000"/>
                </a:solidFill>
                <a:ea typeface="SimSun" pitchFamily="2" charset="-122"/>
              </a:rPr>
              <a:t>Martin Luther King Jr.</a:t>
            </a:r>
            <a:endParaRPr lang="en-US" altLang="zh-CN" sz="1600" smtClean="0">
              <a:solidFill>
                <a:srgbClr val="000000"/>
              </a:solidFill>
              <a:ea typeface="SimSun" pitchFamily="2" charset="-122"/>
            </a:endParaRPr>
          </a:p>
          <a:p>
            <a:pPr lvl="1" eaLnBrk="1" hangingPunct="1">
              <a:buClr>
                <a:schemeClr val="tx1"/>
              </a:buClr>
              <a:buFont typeface="Wingdings" pitchFamily="2" charset="2"/>
              <a:buNone/>
              <a:tabLst>
                <a:tab pos="6684963" algn="r"/>
              </a:tabLst>
            </a:pPr>
            <a:r>
              <a:rPr lang="en-US" altLang="zh-CN" smtClean="0">
                <a:solidFill>
                  <a:srgbClr val="000000"/>
                </a:solidFill>
                <a:ea typeface="SimSun" pitchFamily="2" charset="-122"/>
              </a:rPr>
              <a:t>		</a:t>
            </a:r>
            <a:endParaRPr lang="en-US" smtClean="0">
              <a:solidFill>
                <a:srgbClr val="000000"/>
              </a:solidFill>
              <a:ea typeface="SimSun" pitchFamily="2" charset="-122"/>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558033436"/>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ZA" smtClean="0"/>
              <a:t>Sources:</a:t>
            </a:r>
            <a:endParaRPr lang="en-GB" smtClean="0"/>
          </a:p>
        </p:txBody>
      </p:sp>
      <p:sp>
        <p:nvSpPr>
          <p:cNvPr id="41987" name="Rectangle 3"/>
          <p:cNvSpPr>
            <a:spLocks noGrp="1" noChangeArrowheads="1"/>
          </p:cNvSpPr>
          <p:nvPr>
            <p:ph type="body" idx="1"/>
          </p:nvPr>
        </p:nvSpPr>
        <p:spPr/>
        <p:txBody>
          <a:bodyPr/>
          <a:lstStyle/>
          <a:p>
            <a:pPr eaLnBrk="1" hangingPunct="1"/>
            <a:endParaRPr lang="en-GB" smtClean="0"/>
          </a:p>
          <a:p>
            <a:pPr eaLnBrk="1" hangingPunct="1"/>
            <a:r>
              <a:rPr lang="en-GB" smtClean="0"/>
              <a:t>http://www.cecp.air.org/ </a:t>
            </a:r>
          </a:p>
          <a:p>
            <a:pPr eaLnBrk="1" hangingPunct="1"/>
            <a:r>
              <a:rPr lang="en-GB" smtClean="0">
                <a:hlinkClick r:id="rId2"/>
              </a:rPr>
              <a:t>http://www.pbis.org/common/pbisresources/publications/PBSMonographComplete.pdf</a:t>
            </a:r>
            <a:endParaRPr lang="en-GB" smtClean="0"/>
          </a:p>
          <a:p>
            <a:pPr eaLnBrk="1" hangingPunct="1"/>
            <a:r>
              <a:rPr lang="en-GB" smtClean="0"/>
              <a:t>http://www.pbis.org/common/pbisresources/publications/PBIS_Bullying_Behavior_Apr19_2011.pdf</a:t>
            </a:r>
          </a:p>
          <a:p>
            <a:pPr eaLnBrk="1" hangingPunct="1"/>
            <a:r>
              <a:rPr lang="en-ZA" smtClean="0"/>
              <a:t>Course Lecture notes</a:t>
            </a:r>
            <a:endParaRPr lang="en-GB" smtClean="0"/>
          </a:p>
          <a:p>
            <a:pPr eaLnBrk="1" hangingPunct="1"/>
            <a:endParaRPr lang="en-GB" smtClean="0"/>
          </a:p>
          <a:p>
            <a:pPr eaLnBrk="1" hangingPunct="1"/>
            <a:endParaRPr lang="en-GB" smtClean="0"/>
          </a:p>
          <a:p>
            <a:pPr eaLnBrk="1" hangingPunct="1"/>
            <a:endParaRPr lang="en-GB" smtClean="0"/>
          </a:p>
        </p:txBody>
      </p:sp>
      <p:sp>
        <p:nvSpPr>
          <p:cNvPr id="6" name="Rectangle 31">
            <a:hlinkClick r:id="rId3"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4"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298891067"/>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ChangeArrowheads="1"/>
          </p:cNvSpPr>
          <p:nvPr/>
        </p:nvSpPr>
        <p:spPr bwMode="auto">
          <a:xfrm>
            <a:off x="304800" y="762000"/>
            <a:ext cx="7772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buFont typeface="Wingdings" pitchFamily="2" charset="2"/>
              <a:buNone/>
            </a:pPr>
            <a:r>
              <a:rPr lang="en-US" sz="3600" b="1">
                <a:solidFill>
                  <a:srgbClr val="000000"/>
                </a:solidFill>
              </a:rPr>
              <a:t>The Purpose of PBIS </a:t>
            </a:r>
            <a:r>
              <a:rPr lang="en-US" sz="1600" b="1">
                <a:solidFill>
                  <a:srgbClr val="000000"/>
                </a:solidFill>
              </a:rPr>
              <a:t>(and indeed, this meeting)</a:t>
            </a:r>
            <a:r>
              <a:rPr lang="en-US" sz="3600" b="1">
                <a:solidFill>
                  <a:srgbClr val="000000"/>
                </a:solidFill>
              </a:rPr>
              <a:t>: </a:t>
            </a:r>
            <a:endParaRPr lang="en-US" sz="3600">
              <a:solidFill>
                <a:srgbClr val="000000"/>
              </a:solidFill>
            </a:endParaRPr>
          </a:p>
          <a:p>
            <a:pPr eaLnBrk="0" fontAlgn="base" hangingPunct="0">
              <a:spcBef>
                <a:spcPct val="0"/>
              </a:spcBef>
              <a:spcAft>
                <a:spcPct val="0"/>
              </a:spcAft>
              <a:buFont typeface="Wingdings" pitchFamily="2" charset="2"/>
              <a:buNone/>
            </a:pPr>
            <a:r>
              <a:rPr lang="en-US" sz="3600">
                <a:solidFill>
                  <a:srgbClr val="000000"/>
                </a:solidFill>
              </a:rPr>
              <a:t>	</a:t>
            </a:r>
          </a:p>
          <a:p>
            <a:pPr eaLnBrk="0" fontAlgn="base" hangingPunct="0">
              <a:spcBef>
                <a:spcPct val="0"/>
              </a:spcBef>
              <a:spcAft>
                <a:spcPct val="0"/>
              </a:spcAft>
              <a:buFont typeface="Wingdings" pitchFamily="2" charset="2"/>
              <a:buNone/>
            </a:pPr>
            <a:r>
              <a:rPr lang="en-US" sz="3600">
                <a:solidFill>
                  <a:srgbClr val="000000"/>
                </a:solidFill>
              </a:rPr>
              <a:t>	To encourage and support positive and effective school wide disciplining practices through a deliberate and coordinated effort to identify, teach, and reinforce desirable behaviors.</a:t>
            </a:r>
          </a:p>
        </p:txBody>
      </p:sp>
      <p:sp>
        <p:nvSpPr>
          <p:cNvPr id="6149"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324876636"/>
      </p:ext>
    </p:extLst>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AutoShape 5"/>
          <p:cNvSpPr>
            <a:spLocks noChangeArrowheads="1"/>
          </p:cNvSpPr>
          <p:nvPr/>
        </p:nvSpPr>
        <p:spPr bwMode="gray">
          <a:xfrm>
            <a:off x="5562600" y="2286000"/>
            <a:ext cx="2819400" cy="2895600"/>
          </a:xfrm>
          <a:prstGeom prst="chevron">
            <a:avLst>
              <a:gd name="adj" fmla="val 16468"/>
            </a:avLst>
          </a:prstGeom>
          <a:gradFill rotWithShape="1">
            <a:gsLst>
              <a:gs pos="0">
                <a:schemeClr val="accent2"/>
              </a:gs>
              <a:gs pos="100000">
                <a:schemeClr val="accent2">
                  <a:gamma/>
                  <a:shade val="46275"/>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anchor="ctr"/>
          <a:lstStyle/>
          <a:p>
            <a:pPr algn="ctr" eaLnBrk="0" fontAlgn="base" hangingPunct="0">
              <a:spcBef>
                <a:spcPct val="0"/>
              </a:spcBef>
              <a:spcAft>
                <a:spcPct val="0"/>
              </a:spcAft>
              <a:defRPr/>
            </a:pPr>
            <a:r>
              <a:rPr lang="en-US" sz="4000" dirty="0">
                <a:solidFill>
                  <a:srgbClr val="000000"/>
                </a:solidFill>
              </a:rPr>
              <a:t>2011</a:t>
            </a:r>
          </a:p>
        </p:txBody>
      </p:sp>
      <p:sp>
        <p:nvSpPr>
          <p:cNvPr id="17414" name="AutoShape 6"/>
          <p:cNvSpPr>
            <a:spLocks noChangeArrowheads="1"/>
          </p:cNvSpPr>
          <p:nvPr/>
        </p:nvSpPr>
        <p:spPr bwMode="gray">
          <a:xfrm>
            <a:off x="3124200" y="2286000"/>
            <a:ext cx="3048000" cy="2895600"/>
          </a:xfrm>
          <a:prstGeom prst="chevron">
            <a:avLst>
              <a:gd name="adj" fmla="val 17842"/>
            </a:avLst>
          </a:prstGeom>
          <a:gradFill rotWithShape="1">
            <a:gsLst>
              <a:gs pos="0">
                <a:schemeClr val="hlink"/>
              </a:gs>
              <a:gs pos="100000">
                <a:schemeClr val="hlink">
                  <a:gamma/>
                  <a:shade val="46275"/>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anchor="ctr"/>
          <a:lstStyle/>
          <a:p>
            <a:pPr algn="r" eaLnBrk="0" fontAlgn="base" hangingPunct="0">
              <a:spcBef>
                <a:spcPct val="0"/>
              </a:spcBef>
              <a:spcAft>
                <a:spcPct val="0"/>
              </a:spcAft>
              <a:defRPr/>
            </a:pPr>
            <a:r>
              <a:rPr lang="en-US" sz="4000" dirty="0">
                <a:solidFill>
                  <a:srgbClr val="000000"/>
                </a:solidFill>
              </a:rPr>
              <a:t>August</a:t>
            </a:r>
          </a:p>
        </p:txBody>
      </p:sp>
      <p:sp>
        <p:nvSpPr>
          <p:cNvPr id="17415" name="AutoShape 7"/>
          <p:cNvSpPr>
            <a:spLocks noChangeArrowheads="1"/>
          </p:cNvSpPr>
          <p:nvPr/>
        </p:nvSpPr>
        <p:spPr bwMode="gray">
          <a:xfrm>
            <a:off x="914400" y="2286000"/>
            <a:ext cx="2971800" cy="2895600"/>
          </a:xfrm>
          <a:prstGeom prst="chevron">
            <a:avLst>
              <a:gd name="adj" fmla="val 17842"/>
            </a:avLst>
          </a:prstGeom>
          <a:gradFill rotWithShape="1">
            <a:gsLst>
              <a:gs pos="0">
                <a:schemeClr val="accent1"/>
              </a:gs>
              <a:gs pos="100000">
                <a:schemeClr val="accent1">
                  <a:gamma/>
                  <a:shade val="46275"/>
                  <a:invGamma/>
                </a:schemeClr>
              </a:gs>
            </a:gsLst>
            <a:lin ang="0" scaled="1"/>
          </a:gradFill>
          <a:ln w="38100">
            <a:solidFill>
              <a:srgbClr val="EAEAEA"/>
            </a:solidFill>
            <a:miter lim="800000"/>
            <a:headEnd/>
            <a:tailEnd/>
          </a:ln>
          <a:effectLst>
            <a:outerShdw dist="109250" dir="3267739" algn="ctr" rotWithShape="0">
              <a:srgbClr val="333333">
                <a:alpha val="50000"/>
              </a:srgbClr>
            </a:outerShdw>
          </a:effectLst>
        </p:spPr>
        <p:txBody>
          <a:bodyPr anchor="ctr"/>
          <a:lstStyle/>
          <a:p>
            <a:pPr algn="ctr" eaLnBrk="0" fontAlgn="base" hangingPunct="0">
              <a:spcBef>
                <a:spcPct val="0"/>
              </a:spcBef>
              <a:spcAft>
                <a:spcPct val="0"/>
              </a:spcAft>
              <a:defRPr/>
            </a:pPr>
            <a:r>
              <a:rPr lang="en-US" sz="4000" dirty="0">
                <a:solidFill>
                  <a:srgbClr val="000000"/>
                </a:solidFill>
              </a:rPr>
              <a:t>4</a:t>
            </a:r>
          </a:p>
        </p:txBody>
      </p:sp>
      <p:sp>
        <p:nvSpPr>
          <p:cNvPr id="17420" name="Rectangle 12"/>
          <p:cNvSpPr>
            <a:spLocks noGrp="1" noChangeArrowheads="1"/>
          </p:cNvSpPr>
          <p:nvPr>
            <p:ph type="title"/>
          </p:nvPr>
        </p:nvSpPr>
        <p:spPr>
          <a:xfrm>
            <a:off x="533400" y="990600"/>
            <a:ext cx="7848600" cy="685800"/>
          </a:xfrm>
        </p:spPr>
        <p:txBody>
          <a:bodyPr/>
          <a:lstStyle/>
          <a:p>
            <a:pPr algn="ctr" eaLnBrk="1" hangingPunct="1"/>
            <a:r>
              <a:rPr lang="en-US" smtClean="0">
                <a:solidFill>
                  <a:srgbClr val="000099"/>
                </a:solidFill>
              </a:rPr>
              <a:t>NEXT MEETING</a:t>
            </a:r>
          </a:p>
        </p:txBody>
      </p:sp>
    </p:spTree>
    <p:extLst>
      <p:ext uri="{BB962C8B-B14F-4D97-AF65-F5344CB8AC3E}">
        <p14:creationId xmlns:p14="http://schemas.microsoft.com/office/powerpoint/2010/main" val="26535956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20"/>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17415"/>
                                        </p:tgtEl>
                                        <p:attrNameLst>
                                          <p:attrName>style.visibility</p:attrName>
                                        </p:attrNameLst>
                                      </p:cBhvr>
                                      <p:to>
                                        <p:strVal val="visible"/>
                                      </p:to>
                                    </p:set>
                                    <p:anim calcmode="lin" valueType="num">
                                      <p:cBhvr additive="base">
                                        <p:cTn id="10" dur="500" fill="hold"/>
                                        <p:tgtEl>
                                          <p:spTgt spid="17415"/>
                                        </p:tgtEl>
                                        <p:attrNameLst>
                                          <p:attrName>ppt_x</p:attrName>
                                        </p:attrNameLst>
                                      </p:cBhvr>
                                      <p:tavLst>
                                        <p:tav tm="0">
                                          <p:val>
                                            <p:strVal val="0-#ppt_w/2"/>
                                          </p:val>
                                        </p:tav>
                                        <p:tav tm="100000">
                                          <p:val>
                                            <p:strVal val="#ppt_x"/>
                                          </p:val>
                                        </p:tav>
                                      </p:tavLst>
                                    </p:anim>
                                    <p:anim calcmode="lin" valueType="num">
                                      <p:cBhvr additive="base">
                                        <p:cTn id="11" dur="500" fill="hold"/>
                                        <p:tgtEl>
                                          <p:spTgt spid="17415"/>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500"/>
                            </p:stCondLst>
                            <p:childTnLst>
                              <p:par>
                                <p:cTn id="13" presetID="2" presetClass="entr" presetSubtype="8" fill="hold" grpId="0" nodeType="afterEffect">
                                  <p:stCondLst>
                                    <p:cond delay="0"/>
                                  </p:stCondLst>
                                  <p:childTnLst>
                                    <p:set>
                                      <p:cBhvr>
                                        <p:cTn id="14" dur="1" fill="hold">
                                          <p:stCondLst>
                                            <p:cond delay="0"/>
                                          </p:stCondLst>
                                        </p:cTn>
                                        <p:tgtEl>
                                          <p:spTgt spid="17414"/>
                                        </p:tgtEl>
                                        <p:attrNameLst>
                                          <p:attrName>style.visibility</p:attrName>
                                        </p:attrNameLst>
                                      </p:cBhvr>
                                      <p:to>
                                        <p:strVal val="visible"/>
                                      </p:to>
                                    </p:set>
                                    <p:anim calcmode="lin" valueType="num">
                                      <p:cBhvr additive="base">
                                        <p:cTn id="15" dur="500" fill="hold"/>
                                        <p:tgtEl>
                                          <p:spTgt spid="17414"/>
                                        </p:tgtEl>
                                        <p:attrNameLst>
                                          <p:attrName>ppt_x</p:attrName>
                                        </p:attrNameLst>
                                      </p:cBhvr>
                                      <p:tavLst>
                                        <p:tav tm="0">
                                          <p:val>
                                            <p:strVal val="0-#ppt_w/2"/>
                                          </p:val>
                                        </p:tav>
                                        <p:tav tm="100000">
                                          <p:val>
                                            <p:strVal val="#ppt_x"/>
                                          </p:val>
                                        </p:tav>
                                      </p:tavLst>
                                    </p:anim>
                                    <p:anim calcmode="lin" valueType="num">
                                      <p:cBhvr additive="base">
                                        <p:cTn id="16" dur="500" fill="hold"/>
                                        <p:tgtEl>
                                          <p:spTgt spid="17414"/>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1000"/>
                            </p:stCondLst>
                            <p:childTnLst>
                              <p:par>
                                <p:cTn id="18" presetID="2" presetClass="entr" presetSubtype="8" fill="hold" grpId="0" nodeType="afterEffect">
                                  <p:stCondLst>
                                    <p:cond delay="0"/>
                                  </p:stCondLst>
                                  <p:childTnLst>
                                    <p:set>
                                      <p:cBhvr>
                                        <p:cTn id="19" dur="1" fill="hold">
                                          <p:stCondLst>
                                            <p:cond delay="0"/>
                                          </p:stCondLst>
                                        </p:cTn>
                                        <p:tgtEl>
                                          <p:spTgt spid="17413"/>
                                        </p:tgtEl>
                                        <p:attrNameLst>
                                          <p:attrName>style.visibility</p:attrName>
                                        </p:attrNameLst>
                                      </p:cBhvr>
                                      <p:to>
                                        <p:strVal val="visible"/>
                                      </p:to>
                                    </p:set>
                                    <p:anim calcmode="lin" valueType="num">
                                      <p:cBhvr additive="base">
                                        <p:cTn id="20" dur="500" fill="hold"/>
                                        <p:tgtEl>
                                          <p:spTgt spid="17413"/>
                                        </p:tgtEl>
                                        <p:attrNameLst>
                                          <p:attrName>ppt_x</p:attrName>
                                        </p:attrNameLst>
                                      </p:cBhvr>
                                      <p:tavLst>
                                        <p:tav tm="0">
                                          <p:val>
                                            <p:strVal val="0-#ppt_w/2"/>
                                          </p:val>
                                        </p:tav>
                                        <p:tav tm="100000">
                                          <p:val>
                                            <p:strVal val="#ppt_x"/>
                                          </p:val>
                                        </p:tav>
                                      </p:tavLst>
                                    </p:anim>
                                    <p:anim calcmode="lin" valueType="num">
                                      <p:cBhvr additive="base">
                                        <p:cTn id="21"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P spid="17415" grpId="0" animBg="1"/>
      <p:bldP spid="174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
          <p:cNvSpPr>
            <a:spLocks noChangeArrowheads="1"/>
          </p:cNvSpPr>
          <p:nvPr/>
        </p:nvSpPr>
        <p:spPr bwMode="auto">
          <a:xfrm>
            <a:off x="228600" y="769938"/>
            <a:ext cx="78486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ZA" sz="3200" b="1">
                <a:solidFill>
                  <a:srgbClr val="000000"/>
                </a:solidFill>
              </a:rPr>
              <a:t>Definition:</a:t>
            </a:r>
          </a:p>
          <a:p>
            <a:pPr eaLnBrk="0" fontAlgn="base" hangingPunct="0">
              <a:spcBef>
                <a:spcPct val="0"/>
              </a:spcBef>
              <a:spcAft>
                <a:spcPct val="0"/>
              </a:spcAft>
              <a:buFont typeface="Wingdings" pitchFamily="2" charset="2"/>
              <a:buNone/>
            </a:pPr>
            <a:r>
              <a:rPr lang="en-ZA" sz="3200">
                <a:solidFill>
                  <a:srgbClr val="000000"/>
                </a:solidFill>
              </a:rPr>
              <a:t>Positive Behavioral Interventions and Support (PBIS)</a:t>
            </a:r>
          </a:p>
          <a:p>
            <a:pPr eaLnBrk="0" fontAlgn="base" hangingPunct="0">
              <a:spcBef>
                <a:spcPct val="0"/>
              </a:spcBef>
              <a:spcAft>
                <a:spcPct val="0"/>
              </a:spcAft>
              <a:buFont typeface="Wingdings" pitchFamily="2" charset="2"/>
              <a:buNone/>
            </a:pPr>
            <a:r>
              <a:rPr lang="en-ZA" sz="3200">
                <a:solidFill>
                  <a:srgbClr val="000000"/>
                </a:solidFill>
              </a:rPr>
              <a:t>is a:</a:t>
            </a:r>
          </a:p>
          <a:p>
            <a:pPr lvl="2" eaLnBrk="0" fontAlgn="base" hangingPunct="0">
              <a:spcBef>
                <a:spcPct val="0"/>
              </a:spcBef>
              <a:spcAft>
                <a:spcPct val="0"/>
              </a:spcAft>
            </a:pPr>
            <a:r>
              <a:rPr lang="en-ZA" sz="3200">
                <a:solidFill>
                  <a:srgbClr val="000000"/>
                </a:solidFill>
              </a:rPr>
              <a:t>school-wide systems change process</a:t>
            </a:r>
          </a:p>
          <a:p>
            <a:pPr lvl="2" eaLnBrk="0" fontAlgn="base" hangingPunct="0">
              <a:spcBef>
                <a:spcPct val="0"/>
              </a:spcBef>
              <a:spcAft>
                <a:spcPct val="0"/>
              </a:spcAft>
            </a:pPr>
            <a:r>
              <a:rPr lang="en-ZA" sz="3200">
                <a:solidFill>
                  <a:srgbClr val="000000"/>
                </a:solidFill>
              </a:rPr>
              <a:t>designed to give schools capacity building information …</a:t>
            </a:r>
          </a:p>
          <a:p>
            <a:pPr lvl="2" eaLnBrk="0" fontAlgn="base" hangingPunct="0">
              <a:spcBef>
                <a:spcPct val="0"/>
              </a:spcBef>
              <a:spcAft>
                <a:spcPct val="0"/>
              </a:spcAft>
            </a:pPr>
            <a:r>
              <a:rPr lang="en-ZA" sz="3200">
                <a:solidFill>
                  <a:srgbClr val="000000"/>
                </a:solidFill>
              </a:rPr>
              <a:t>…and technical assistance…</a:t>
            </a:r>
          </a:p>
          <a:p>
            <a:pPr lvl="2" eaLnBrk="0" fontAlgn="base" hangingPunct="0">
              <a:spcBef>
                <a:spcPct val="0"/>
              </a:spcBef>
              <a:spcAft>
                <a:spcPct val="0"/>
              </a:spcAft>
            </a:pPr>
            <a:r>
              <a:rPr lang="en-ZA" sz="3200">
                <a:solidFill>
                  <a:srgbClr val="000000"/>
                </a:solidFill>
              </a:rPr>
              <a:t>To identify, adapt and sustain effective school wide-disciplinary practices.</a:t>
            </a:r>
          </a:p>
        </p:txBody>
      </p:sp>
      <p:sp>
        <p:nvSpPr>
          <p:cNvPr id="7"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240707317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PBIS in our School </a:t>
            </a:r>
            <a:br>
              <a:rPr lang="en-US" dirty="0" smtClean="0"/>
            </a:br>
            <a:r>
              <a:rPr lang="en-US" sz="1400" dirty="0" smtClean="0"/>
              <a:t>A </a:t>
            </a:r>
            <a:r>
              <a:rPr lang="en-GB" sz="1400" dirty="0" smtClean="0"/>
              <a:t>School-wide Positive </a:t>
            </a:r>
            <a:r>
              <a:rPr lang="en-GB" sz="1400" dirty="0" err="1" smtClean="0"/>
              <a:t>behavior</a:t>
            </a:r>
            <a:r>
              <a:rPr lang="en-GB" sz="1400" dirty="0" smtClean="0"/>
              <a:t> Intervention and Support</a:t>
            </a:r>
            <a:r>
              <a:rPr lang="en-US" sz="1400" dirty="0" smtClean="0"/>
              <a:t> Proposal</a:t>
            </a:r>
            <a:endParaRPr lang="en-GB" sz="1400" dirty="0" smtClean="0"/>
          </a:p>
        </p:txBody>
      </p:sp>
      <p:sp>
        <p:nvSpPr>
          <p:cNvPr id="8195" name="Rectangle 3"/>
          <p:cNvSpPr>
            <a:spLocks noGrp="1" noChangeArrowheads="1"/>
          </p:cNvSpPr>
          <p:nvPr>
            <p:ph type="body" idx="1"/>
          </p:nvPr>
        </p:nvSpPr>
        <p:spPr>
          <a:xfrm>
            <a:off x="228600" y="762000"/>
            <a:ext cx="7772400" cy="5888038"/>
          </a:xfrm>
        </p:spPr>
        <p:txBody>
          <a:bodyPr>
            <a:spAutoFit/>
          </a:bodyPr>
          <a:lstStyle/>
          <a:p>
            <a:pPr eaLnBrk="1" hangingPunct="1">
              <a:lnSpc>
                <a:spcPct val="80000"/>
              </a:lnSpc>
              <a:buFont typeface="Wingdings" pitchFamily="2" charset="2"/>
              <a:buNone/>
            </a:pPr>
            <a:r>
              <a:rPr lang="en-ZA" sz="1800" smtClean="0">
                <a:solidFill>
                  <a:srgbClr val="000000"/>
                </a:solidFill>
              </a:rPr>
              <a:t>More specifically:</a:t>
            </a:r>
          </a:p>
          <a:p>
            <a:pPr eaLnBrk="1" hangingPunct="1">
              <a:lnSpc>
                <a:spcPct val="80000"/>
              </a:lnSpc>
            </a:pPr>
            <a:endParaRPr lang="en-GB" sz="1600" smtClean="0">
              <a:solidFill>
                <a:srgbClr val="000000"/>
              </a:solidFill>
            </a:endParaRPr>
          </a:p>
          <a:p>
            <a:pPr eaLnBrk="1" hangingPunct="1">
              <a:lnSpc>
                <a:spcPct val="80000"/>
              </a:lnSpc>
              <a:buFont typeface="Wingdings" pitchFamily="2" charset="2"/>
              <a:buNone/>
            </a:pPr>
            <a:r>
              <a:rPr lang="en-GB" sz="2000" smtClean="0">
                <a:solidFill>
                  <a:srgbClr val="000000"/>
                </a:solidFill>
              </a:rPr>
              <a:t>The SWPBS process is characterized as:</a:t>
            </a:r>
          </a:p>
          <a:p>
            <a:pPr eaLnBrk="1" hangingPunct="1">
              <a:lnSpc>
                <a:spcPct val="80000"/>
              </a:lnSpc>
            </a:pPr>
            <a:r>
              <a:rPr lang="en-GB" sz="1600" smtClean="0">
                <a:solidFill>
                  <a:srgbClr val="000000"/>
                </a:solidFill>
              </a:rPr>
              <a:t>A problem solving and action planning process</a:t>
            </a:r>
          </a:p>
          <a:p>
            <a:pPr eaLnBrk="1" hangingPunct="1">
              <a:lnSpc>
                <a:spcPct val="80000"/>
              </a:lnSpc>
            </a:pPr>
            <a:endParaRPr lang="en-GB" sz="1600" smtClean="0">
              <a:solidFill>
                <a:srgbClr val="000000"/>
              </a:solidFill>
            </a:endParaRPr>
          </a:p>
          <a:p>
            <a:pPr eaLnBrk="1" hangingPunct="1">
              <a:lnSpc>
                <a:spcPct val="80000"/>
              </a:lnSpc>
            </a:pPr>
            <a:r>
              <a:rPr lang="en-GB" sz="1600" smtClean="0">
                <a:solidFill>
                  <a:srgbClr val="000000"/>
                </a:solidFill>
              </a:rPr>
              <a:t>In it, school leadership teams:</a:t>
            </a:r>
          </a:p>
          <a:p>
            <a:pPr lvl="1" eaLnBrk="1" hangingPunct="1">
              <a:spcBef>
                <a:spcPts val="600"/>
              </a:spcBef>
              <a:spcAft>
                <a:spcPts val="600"/>
              </a:spcAft>
            </a:pPr>
            <a:r>
              <a:rPr lang="en-GB" sz="1400" b="0" smtClean="0">
                <a:solidFill>
                  <a:srgbClr val="000000"/>
                </a:solidFill>
              </a:rPr>
              <a:t>Review information or data about their school,</a:t>
            </a:r>
          </a:p>
          <a:p>
            <a:pPr lvl="1" eaLnBrk="1" hangingPunct="1">
              <a:spcBef>
                <a:spcPts val="600"/>
              </a:spcBef>
              <a:spcAft>
                <a:spcPts val="600"/>
              </a:spcAft>
            </a:pPr>
            <a:r>
              <a:rPr lang="en-GB" sz="1400" b="0" smtClean="0">
                <a:solidFill>
                  <a:srgbClr val="000000"/>
                </a:solidFill>
              </a:rPr>
              <a:t>Develop measurable and realistic short and long-term objectives and outcomes,</a:t>
            </a:r>
          </a:p>
          <a:p>
            <a:pPr lvl="1" eaLnBrk="1" hangingPunct="1">
              <a:spcBef>
                <a:spcPts val="600"/>
              </a:spcBef>
              <a:spcAft>
                <a:spcPts val="600"/>
              </a:spcAft>
            </a:pPr>
            <a:r>
              <a:rPr lang="en-GB" sz="1400" b="0" smtClean="0">
                <a:solidFill>
                  <a:srgbClr val="000000"/>
                </a:solidFill>
              </a:rPr>
              <a:t>Select practices that have demonstrated efficacy in achieving those outcomes, and</a:t>
            </a:r>
          </a:p>
          <a:p>
            <a:pPr lvl="1" eaLnBrk="1" hangingPunct="1">
              <a:spcBef>
                <a:spcPts val="600"/>
              </a:spcBef>
              <a:spcAft>
                <a:spcPts val="600"/>
              </a:spcAft>
            </a:pPr>
            <a:r>
              <a:rPr lang="en-GB" sz="1400" b="0" smtClean="0">
                <a:solidFill>
                  <a:srgbClr val="000000"/>
                </a:solidFill>
              </a:rPr>
              <a:t>Establish systems to enable adaptation of practices and preparation of implementers for the most effective, efficient, and relevant use of those practices.</a:t>
            </a:r>
          </a:p>
          <a:p>
            <a:pPr lvl="1" eaLnBrk="1" hangingPunct="1">
              <a:lnSpc>
                <a:spcPct val="80000"/>
              </a:lnSpc>
            </a:pPr>
            <a:endParaRPr lang="en-GB" sz="1400" smtClean="0">
              <a:solidFill>
                <a:srgbClr val="000000"/>
              </a:solidFill>
            </a:endParaRPr>
          </a:p>
          <a:p>
            <a:pPr eaLnBrk="1" hangingPunct="1">
              <a:lnSpc>
                <a:spcPct val="80000"/>
              </a:lnSpc>
              <a:buFont typeface="Wingdings" pitchFamily="2" charset="2"/>
              <a:buNone/>
            </a:pPr>
            <a:r>
              <a:rPr lang="en-GB" sz="1600" smtClean="0">
                <a:solidFill>
                  <a:srgbClr val="000000"/>
                </a:solidFill>
              </a:rPr>
              <a:t>Underlying this characterization are guiding principles that emphasize:</a:t>
            </a:r>
          </a:p>
          <a:p>
            <a:pPr eaLnBrk="1" hangingPunct="1">
              <a:lnSpc>
                <a:spcPct val="80000"/>
              </a:lnSpc>
              <a:buFont typeface="Wingdings" pitchFamily="2" charset="2"/>
              <a:buNone/>
            </a:pPr>
            <a:endParaRPr lang="en-GB" sz="1600" smtClean="0">
              <a:solidFill>
                <a:srgbClr val="000000"/>
              </a:solidFill>
            </a:endParaRPr>
          </a:p>
          <a:p>
            <a:pPr lvl="1" eaLnBrk="1" hangingPunct="1">
              <a:lnSpc>
                <a:spcPct val="80000"/>
              </a:lnSpc>
              <a:spcBef>
                <a:spcPts val="600"/>
              </a:spcBef>
              <a:spcAft>
                <a:spcPts val="600"/>
              </a:spcAft>
            </a:pPr>
            <a:r>
              <a:rPr lang="en-GB" sz="1400" b="0" smtClean="0">
                <a:solidFill>
                  <a:srgbClr val="000000"/>
                </a:solidFill>
              </a:rPr>
              <a:t>Prevention of inappropriate behavior, </a:t>
            </a:r>
          </a:p>
          <a:p>
            <a:pPr lvl="1" eaLnBrk="1" hangingPunct="1">
              <a:lnSpc>
                <a:spcPct val="80000"/>
              </a:lnSpc>
              <a:spcBef>
                <a:spcPts val="600"/>
              </a:spcBef>
              <a:spcAft>
                <a:spcPts val="600"/>
              </a:spcAft>
            </a:pPr>
            <a:r>
              <a:rPr lang="en-GB" sz="1400" b="0" smtClean="0">
                <a:solidFill>
                  <a:srgbClr val="000000"/>
                </a:solidFill>
              </a:rPr>
              <a:t>A continuum of behavior support for all students, </a:t>
            </a:r>
          </a:p>
          <a:p>
            <a:pPr lvl="1" eaLnBrk="1" hangingPunct="1">
              <a:lnSpc>
                <a:spcPct val="80000"/>
              </a:lnSpc>
              <a:spcBef>
                <a:spcPts val="600"/>
              </a:spcBef>
              <a:spcAft>
                <a:spcPts val="600"/>
              </a:spcAft>
            </a:pPr>
            <a:r>
              <a:rPr lang="en-GB" sz="1400" b="0" smtClean="0">
                <a:solidFill>
                  <a:srgbClr val="000000"/>
                </a:solidFill>
              </a:rPr>
              <a:t>The science of human behavior, </a:t>
            </a:r>
          </a:p>
          <a:p>
            <a:pPr lvl="1" eaLnBrk="1" hangingPunct="1">
              <a:lnSpc>
                <a:spcPct val="80000"/>
              </a:lnSpc>
              <a:spcBef>
                <a:spcPts val="600"/>
              </a:spcBef>
              <a:spcAft>
                <a:spcPts val="600"/>
              </a:spcAft>
            </a:pPr>
            <a:r>
              <a:rPr lang="en-GB" sz="1400" b="0" smtClean="0">
                <a:solidFill>
                  <a:srgbClr val="000000"/>
                </a:solidFill>
              </a:rPr>
              <a:t>The application in real school environments, </a:t>
            </a:r>
          </a:p>
          <a:p>
            <a:pPr lvl="1" eaLnBrk="1" hangingPunct="1">
              <a:lnSpc>
                <a:spcPct val="80000"/>
              </a:lnSpc>
              <a:spcBef>
                <a:spcPts val="600"/>
              </a:spcBef>
              <a:spcAft>
                <a:spcPts val="600"/>
              </a:spcAft>
            </a:pPr>
            <a:r>
              <a:rPr lang="en-GB" sz="1400" b="0" smtClean="0">
                <a:solidFill>
                  <a:srgbClr val="000000"/>
                </a:solidFill>
              </a:rPr>
              <a:t>Continuous improvement, and </a:t>
            </a:r>
          </a:p>
          <a:p>
            <a:pPr lvl="1" eaLnBrk="1" hangingPunct="1">
              <a:lnSpc>
                <a:spcPct val="80000"/>
              </a:lnSpc>
              <a:spcBef>
                <a:spcPts val="600"/>
              </a:spcBef>
              <a:spcAft>
                <a:spcPts val="600"/>
              </a:spcAft>
            </a:pPr>
            <a:r>
              <a:rPr lang="en-GB" sz="1400" b="0" smtClean="0">
                <a:solidFill>
                  <a:srgbClr val="000000"/>
                </a:solidFill>
              </a:rPr>
              <a:t>Systemic organizational change.</a:t>
            </a: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560114195"/>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9219" name="Rectangle 3"/>
          <p:cNvSpPr>
            <a:spLocks noGrp="1" noChangeArrowheads="1"/>
          </p:cNvSpPr>
          <p:nvPr>
            <p:ph type="body" idx="1"/>
          </p:nvPr>
        </p:nvSpPr>
        <p:spPr>
          <a:xfrm>
            <a:off x="2514600" y="2971800"/>
            <a:ext cx="4191000" cy="1330325"/>
          </a:xfrm>
        </p:spPr>
        <p:txBody>
          <a:bodyPr/>
          <a:lstStyle/>
          <a:p>
            <a:pPr eaLnBrk="1" hangingPunct="1">
              <a:buFont typeface="Wingdings" pitchFamily="2" charset="2"/>
              <a:buNone/>
            </a:pPr>
            <a:r>
              <a:rPr lang="en-ZA" sz="2400" smtClean="0">
                <a:solidFill>
                  <a:srgbClr val="000000"/>
                </a:solidFill>
              </a:rPr>
              <a:t>Pshew!! …. Let’s simplify that…and maybe take a step back.</a:t>
            </a:r>
            <a:endParaRPr lang="en-GB" sz="240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818468415"/>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7171" name="Rectangle 3"/>
          <p:cNvSpPr>
            <a:spLocks noGrp="1" noChangeArrowheads="1"/>
          </p:cNvSpPr>
          <p:nvPr>
            <p:ph type="body" idx="1"/>
          </p:nvPr>
        </p:nvSpPr>
        <p:spPr/>
        <p:txBody>
          <a:bodyPr/>
          <a:lstStyle/>
          <a:p>
            <a:pPr eaLnBrk="1" hangingPunct="1"/>
            <a:r>
              <a:rPr lang="en-ZA" smtClean="0">
                <a:solidFill>
                  <a:srgbClr val="000000"/>
                </a:solidFill>
              </a:rPr>
              <a:t>What is clear …</a:t>
            </a:r>
          </a:p>
          <a:p>
            <a:pPr lvl="1" eaLnBrk="1" hangingPunct="1"/>
            <a:r>
              <a:rPr lang="en-ZA" smtClean="0">
                <a:solidFill>
                  <a:srgbClr val="000000"/>
                </a:solidFill>
              </a:rPr>
              <a:t>We have an issue with bullying at the school</a:t>
            </a:r>
          </a:p>
          <a:p>
            <a:pPr lvl="1" eaLnBrk="1" hangingPunct="1"/>
            <a:r>
              <a:rPr lang="en-ZA" smtClean="0">
                <a:solidFill>
                  <a:srgbClr val="000000"/>
                </a:solidFill>
              </a:rPr>
              <a:t>It has got to the point where without positive interventions and support, we could have an overwhelming problem.</a:t>
            </a:r>
          </a:p>
          <a:p>
            <a:pPr lvl="1" eaLnBrk="1" hangingPunct="1"/>
            <a:r>
              <a:rPr lang="en-ZA" smtClean="0">
                <a:solidFill>
                  <a:srgbClr val="000000"/>
                </a:solidFill>
              </a:rPr>
              <a:t>It is clear that we need to be proactive rather than reactive.</a:t>
            </a:r>
          </a:p>
          <a:p>
            <a:pPr lvl="1" eaLnBrk="1" hangingPunct="1"/>
            <a:endParaRPr lang="en-ZA" smtClean="0">
              <a:solidFill>
                <a:srgbClr val="000000"/>
              </a:solidFill>
            </a:endParaRPr>
          </a:p>
          <a:p>
            <a:pPr lvl="1" eaLnBrk="1" hangingPunct="1">
              <a:buFont typeface="Wingdings" pitchFamily="2" charset="2"/>
              <a:buNone/>
            </a:pPr>
            <a:r>
              <a:rPr lang="en-ZA" smtClean="0">
                <a:solidFill>
                  <a:srgbClr val="000000"/>
                </a:solidFill>
              </a:rPr>
              <a:t>Let’s then look at a Rationale for a PBIS.</a:t>
            </a:r>
            <a:endParaRPr lang="en-GB"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9555136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PBIS in our School </a:t>
            </a:r>
            <a:br>
              <a:rPr lang="en-US" smtClean="0"/>
            </a:br>
            <a:r>
              <a:rPr lang="en-US" sz="1400" smtClean="0"/>
              <a:t>A </a:t>
            </a:r>
            <a:r>
              <a:rPr lang="en-GB" sz="1400" smtClean="0"/>
              <a:t>School-wide Positive behavior Intervention and Support</a:t>
            </a:r>
            <a:r>
              <a:rPr lang="en-US" sz="1400" smtClean="0"/>
              <a:t> Proposal</a:t>
            </a:r>
            <a:endParaRPr lang="en-GB" sz="1400" smtClean="0"/>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ZA" smtClean="0">
                <a:solidFill>
                  <a:srgbClr val="000000"/>
                </a:solidFill>
              </a:rPr>
              <a:t>A great quote from the Centre for Effective Collaboration and Practice:</a:t>
            </a:r>
          </a:p>
          <a:p>
            <a:pPr eaLnBrk="1" hangingPunct="1">
              <a:lnSpc>
                <a:spcPct val="90000"/>
              </a:lnSpc>
              <a:buFont typeface="Wingdings" pitchFamily="2" charset="2"/>
              <a:buNone/>
            </a:pPr>
            <a:r>
              <a:rPr lang="en-ZA" smtClean="0">
                <a:solidFill>
                  <a:srgbClr val="000000"/>
                </a:solidFill>
              </a:rPr>
              <a:t>	</a:t>
            </a:r>
          </a:p>
          <a:p>
            <a:pPr eaLnBrk="1" hangingPunct="1">
              <a:lnSpc>
                <a:spcPct val="90000"/>
              </a:lnSpc>
              <a:buFont typeface="Wingdings" pitchFamily="2" charset="2"/>
              <a:buNone/>
            </a:pPr>
            <a:r>
              <a:rPr lang="en-ZA" sz="2000" smtClean="0">
                <a:solidFill>
                  <a:srgbClr val="000000"/>
                </a:solidFill>
              </a:rPr>
              <a:t>	</a:t>
            </a:r>
            <a:r>
              <a:rPr lang="en-ZA" sz="2400" smtClean="0">
                <a:solidFill>
                  <a:srgbClr val="000000"/>
                </a:solidFill>
              </a:rPr>
              <a:t>“Today there is good reason to believe that the success of classroom behavior interventions hinges on </a:t>
            </a:r>
            <a:r>
              <a:rPr lang="en-ZA" sz="2400" smtClean="0">
                <a:solidFill>
                  <a:srgbClr val="660033"/>
                </a:solidFill>
              </a:rPr>
              <a:t>identifying</a:t>
            </a:r>
            <a:r>
              <a:rPr lang="en-ZA" sz="2400" smtClean="0"/>
              <a:t> </a:t>
            </a:r>
            <a:r>
              <a:rPr lang="en-ZA" sz="2400" smtClean="0">
                <a:solidFill>
                  <a:srgbClr val="000000"/>
                </a:solidFill>
              </a:rPr>
              <a:t>the likely causes and purposes of behavior and </a:t>
            </a:r>
            <a:r>
              <a:rPr lang="en-ZA" sz="2400" smtClean="0">
                <a:solidFill>
                  <a:srgbClr val="660033"/>
                </a:solidFill>
              </a:rPr>
              <a:t>finding ways</a:t>
            </a:r>
            <a:r>
              <a:rPr lang="en-ZA" sz="2400" smtClean="0"/>
              <a:t> </a:t>
            </a:r>
            <a:r>
              <a:rPr lang="en-ZA" sz="2400" smtClean="0">
                <a:solidFill>
                  <a:srgbClr val="000000"/>
                </a:solidFill>
              </a:rPr>
              <a:t>to teach and promote appropriate</a:t>
            </a:r>
            <a:r>
              <a:rPr lang="en-ZA" sz="2400" smtClean="0"/>
              <a:t> </a:t>
            </a:r>
            <a:r>
              <a:rPr lang="en-ZA" sz="2400" smtClean="0">
                <a:solidFill>
                  <a:srgbClr val="660033"/>
                </a:solidFill>
              </a:rPr>
              <a:t>replacement behaviors</a:t>
            </a:r>
            <a:r>
              <a:rPr lang="en-ZA" sz="2400" smtClean="0"/>
              <a:t> </a:t>
            </a:r>
            <a:r>
              <a:rPr lang="en-ZA" sz="2400" smtClean="0">
                <a:solidFill>
                  <a:srgbClr val="000000"/>
                </a:solidFill>
              </a:rPr>
              <a:t>that serve the same </a:t>
            </a:r>
            <a:r>
              <a:rPr lang="en-ZA" sz="2400" smtClean="0">
                <a:solidFill>
                  <a:srgbClr val="660033"/>
                </a:solidFill>
              </a:rPr>
              <a:t>‘functions’</a:t>
            </a:r>
            <a:r>
              <a:rPr lang="en-ZA" sz="2400" smtClean="0"/>
              <a:t> </a:t>
            </a:r>
            <a:r>
              <a:rPr lang="en-ZA" sz="2400" smtClean="0">
                <a:solidFill>
                  <a:srgbClr val="000000"/>
                </a:solidFill>
              </a:rPr>
              <a:t>as the inappropriate behaviors.”</a:t>
            </a:r>
            <a:endParaRPr lang="en-GB" sz="2400" smtClean="0">
              <a:solidFill>
                <a:srgbClr val="000000"/>
              </a:solidFill>
            </a:endParaRPr>
          </a:p>
        </p:txBody>
      </p:sp>
      <p:sp>
        <p:nvSpPr>
          <p:cNvPr id="8" name="Rectangle 31">
            <a:hlinkClick r:id="rId2" action="ppaction://hlinksldjump"/>
          </p:cNvPr>
          <p:cNvSpPr>
            <a:spLocks noChangeArrowheads="1"/>
          </p:cNvSpPr>
          <p:nvPr/>
        </p:nvSpPr>
        <p:spPr bwMode="auto">
          <a:xfrm rot="16200000">
            <a:off x="7603331" y="2150269"/>
            <a:ext cx="21669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dirty="0">
                <a:solidFill>
                  <a:srgbClr val="FF3300"/>
                </a:solidFill>
                <a:hlinkClick r:id="rId3" action="ppaction://hlinksldjump"/>
              </a:rPr>
              <a:t>SWPBIS</a:t>
            </a:r>
            <a:endParaRPr lang="en-US" sz="3200" b="1" dirty="0">
              <a:solidFill>
                <a:srgbClr val="FF3300"/>
              </a:solidFill>
            </a:endParaRPr>
          </a:p>
        </p:txBody>
      </p:sp>
    </p:spTree>
    <p:extLst>
      <p:ext uri="{BB962C8B-B14F-4D97-AF65-F5344CB8AC3E}">
        <p14:creationId xmlns:p14="http://schemas.microsoft.com/office/powerpoint/2010/main" val="3862403886"/>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Melancholy abstract design template">
  <a:themeElements>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Melancholy abstract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elancholy abstrac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lancholy abstrac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lancholy abstrac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lancholy abstrac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lancholy abstrac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lancholy abstrac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lancholy abstrac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lancholy abstrac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lancholy abstrac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lancholy abstract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lancholy abstract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2488</Words>
  <Application>Microsoft Office PowerPoint</Application>
  <PresentationFormat>On-screen Show (4:3)</PresentationFormat>
  <Paragraphs>374</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Melancholy abstract design template</vt:lpstr>
      <vt:lpstr>Microsoft Excel Chart</vt:lpstr>
      <vt:lpstr>Cherry Tree School</vt:lpstr>
      <vt:lpstr>Agenda</vt:lpstr>
      <vt:lpstr>PowerPoint Presentation</vt:lpstr>
      <vt:lpstr>PowerPoint Presentation</vt:lpstr>
      <vt:lpstr>PowerPoint Presentation</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Number of incidences reported at various places around the school on the different days of the week </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PBIS in our School  A School-wide Positive behavior Intervention and Support Proposal</vt:lpstr>
      <vt:lpstr>Sources:</vt:lpstr>
      <vt:lpstr>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Cherry Tree School</dc:title>
  <dc:creator>TONY</dc:creator>
  <cp:lastModifiedBy>TONY</cp:lastModifiedBy>
  <cp:revision>1</cp:revision>
  <dcterms:created xsi:type="dcterms:W3CDTF">2011-07-28T06:07:58Z</dcterms:created>
  <dcterms:modified xsi:type="dcterms:W3CDTF">2011-07-28T06:09:53Z</dcterms:modified>
</cp:coreProperties>
</file>